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93" r:id="rId5"/>
    <p:sldId id="294" r:id="rId6"/>
    <p:sldId id="295" r:id="rId7"/>
    <p:sldId id="296" r:id="rId8"/>
    <p:sldId id="264" r:id="rId9"/>
    <p:sldId id="288" r:id="rId10"/>
    <p:sldId id="290" r:id="rId11"/>
    <p:sldId id="291" r:id="rId12"/>
    <p:sldId id="292" r:id="rId13"/>
    <p:sldId id="280" r:id="rId14"/>
    <p:sldId id="279" r:id="rId15"/>
    <p:sldId id="28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82" autoAdjust="0"/>
    <p:restoredTop sz="94660"/>
  </p:normalViewPr>
  <p:slideViewPr>
    <p:cSldViewPr>
      <p:cViewPr varScale="1">
        <p:scale>
          <a:sx n="68" d="100"/>
          <a:sy n="68" d="100"/>
        </p:scale>
        <p:origin x="144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C77129A-52A7-4F5C-A422-2093C9555DC3}" type="datetimeFigureOut">
              <a:rPr lang="en-US" smtClean="0"/>
              <a:t>9/25/2021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9B0DB0-9353-4A90-9F9C-E28726D4F33B}" type="slidenum">
              <a:rPr lang="en-US" smtClean="0"/>
              <a:t>‹#›</a:t>
            </a:fld>
            <a:endParaRPr lang="en-US"/>
          </a:p>
        </p:txBody>
      </p:sp>
    </p:spTree>
    <p:extLst>
      <p:ext uri="{BB962C8B-B14F-4D97-AF65-F5344CB8AC3E}">
        <p14:creationId xmlns:p14="http://schemas.microsoft.com/office/powerpoint/2010/main" val="2073276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77129A-52A7-4F5C-A422-2093C9555DC3}" type="datetimeFigureOut">
              <a:rPr lang="en-US" smtClean="0"/>
              <a:t>9/25/2021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9B0DB0-9353-4A90-9F9C-E28726D4F33B}" type="slidenum">
              <a:rPr lang="en-US" smtClean="0"/>
              <a:t>‹#›</a:t>
            </a:fld>
            <a:endParaRPr lang="en-US"/>
          </a:p>
        </p:txBody>
      </p:sp>
    </p:spTree>
    <p:extLst>
      <p:ext uri="{BB962C8B-B14F-4D97-AF65-F5344CB8AC3E}">
        <p14:creationId xmlns:p14="http://schemas.microsoft.com/office/powerpoint/2010/main" val="3697687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77129A-52A7-4F5C-A422-2093C9555DC3}" type="datetimeFigureOut">
              <a:rPr lang="en-US" smtClean="0"/>
              <a:t>9/25/2021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9B0DB0-9353-4A90-9F9C-E28726D4F33B}" type="slidenum">
              <a:rPr lang="en-US" smtClean="0"/>
              <a:t>‹#›</a:t>
            </a:fld>
            <a:endParaRPr lang="en-US"/>
          </a:p>
        </p:txBody>
      </p:sp>
    </p:spTree>
    <p:extLst>
      <p:ext uri="{BB962C8B-B14F-4D97-AF65-F5344CB8AC3E}">
        <p14:creationId xmlns:p14="http://schemas.microsoft.com/office/powerpoint/2010/main" val="1374242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77129A-52A7-4F5C-A422-2093C9555DC3}" type="datetimeFigureOut">
              <a:rPr lang="en-US" smtClean="0"/>
              <a:t>9/25/2021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9B0DB0-9353-4A90-9F9C-E28726D4F33B}" type="slidenum">
              <a:rPr lang="en-US" smtClean="0"/>
              <a:t>‹#›</a:t>
            </a:fld>
            <a:endParaRPr lang="en-US"/>
          </a:p>
        </p:txBody>
      </p:sp>
    </p:spTree>
    <p:extLst>
      <p:ext uri="{BB962C8B-B14F-4D97-AF65-F5344CB8AC3E}">
        <p14:creationId xmlns:p14="http://schemas.microsoft.com/office/powerpoint/2010/main" val="1565763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77129A-52A7-4F5C-A422-2093C9555DC3}" type="datetimeFigureOut">
              <a:rPr lang="en-US" smtClean="0"/>
              <a:t>9/25/2021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9B0DB0-9353-4A90-9F9C-E28726D4F33B}" type="slidenum">
              <a:rPr lang="en-US" smtClean="0"/>
              <a:t>‹#›</a:t>
            </a:fld>
            <a:endParaRPr lang="en-US"/>
          </a:p>
        </p:txBody>
      </p:sp>
    </p:spTree>
    <p:extLst>
      <p:ext uri="{BB962C8B-B14F-4D97-AF65-F5344CB8AC3E}">
        <p14:creationId xmlns:p14="http://schemas.microsoft.com/office/powerpoint/2010/main" val="1196740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77129A-52A7-4F5C-A422-2093C9555DC3}" type="datetimeFigureOut">
              <a:rPr lang="en-US" smtClean="0"/>
              <a:t>9/25/2021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9B0DB0-9353-4A90-9F9C-E28726D4F33B}" type="slidenum">
              <a:rPr lang="en-US" smtClean="0"/>
              <a:t>‹#›</a:t>
            </a:fld>
            <a:endParaRPr lang="en-US"/>
          </a:p>
        </p:txBody>
      </p:sp>
    </p:spTree>
    <p:extLst>
      <p:ext uri="{BB962C8B-B14F-4D97-AF65-F5344CB8AC3E}">
        <p14:creationId xmlns:p14="http://schemas.microsoft.com/office/powerpoint/2010/main" val="3756753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77129A-52A7-4F5C-A422-2093C9555DC3}" type="datetimeFigureOut">
              <a:rPr lang="en-US" smtClean="0"/>
              <a:t>9/25/2021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9B0DB0-9353-4A90-9F9C-E28726D4F33B}" type="slidenum">
              <a:rPr lang="en-US" smtClean="0"/>
              <a:t>‹#›</a:t>
            </a:fld>
            <a:endParaRPr lang="en-US"/>
          </a:p>
        </p:txBody>
      </p:sp>
    </p:spTree>
    <p:extLst>
      <p:ext uri="{BB962C8B-B14F-4D97-AF65-F5344CB8AC3E}">
        <p14:creationId xmlns:p14="http://schemas.microsoft.com/office/powerpoint/2010/main" val="2538188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77129A-52A7-4F5C-A422-2093C9555DC3}" type="datetimeFigureOut">
              <a:rPr lang="en-US" smtClean="0"/>
              <a:t>9/25/2021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9B0DB0-9353-4A90-9F9C-E28726D4F33B}" type="slidenum">
              <a:rPr lang="en-US" smtClean="0"/>
              <a:t>‹#›</a:t>
            </a:fld>
            <a:endParaRPr lang="en-US"/>
          </a:p>
        </p:txBody>
      </p:sp>
    </p:spTree>
    <p:extLst>
      <p:ext uri="{BB962C8B-B14F-4D97-AF65-F5344CB8AC3E}">
        <p14:creationId xmlns:p14="http://schemas.microsoft.com/office/powerpoint/2010/main" val="1163643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77129A-52A7-4F5C-A422-2093C9555DC3}" type="datetimeFigureOut">
              <a:rPr lang="en-US" smtClean="0"/>
              <a:t>9/25/2021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9B0DB0-9353-4A90-9F9C-E28726D4F33B}" type="slidenum">
              <a:rPr lang="en-US" smtClean="0"/>
              <a:t>‹#›</a:t>
            </a:fld>
            <a:endParaRPr lang="en-US"/>
          </a:p>
        </p:txBody>
      </p:sp>
    </p:spTree>
    <p:extLst>
      <p:ext uri="{BB962C8B-B14F-4D97-AF65-F5344CB8AC3E}">
        <p14:creationId xmlns:p14="http://schemas.microsoft.com/office/powerpoint/2010/main" val="96496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77129A-52A7-4F5C-A422-2093C9555DC3}" type="datetimeFigureOut">
              <a:rPr lang="en-US" smtClean="0"/>
              <a:t>9/25/2021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9B0DB0-9353-4A90-9F9C-E28726D4F33B}" type="slidenum">
              <a:rPr lang="en-US" smtClean="0"/>
              <a:t>‹#›</a:t>
            </a:fld>
            <a:endParaRPr lang="en-US"/>
          </a:p>
        </p:txBody>
      </p:sp>
    </p:spTree>
    <p:extLst>
      <p:ext uri="{BB962C8B-B14F-4D97-AF65-F5344CB8AC3E}">
        <p14:creationId xmlns:p14="http://schemas.microsoft.com/office/powerpoint/2010/main" val="1597333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77129A-52A7-4F5C-A422-2093C9555DC3}" type="datetimeFigureOut">
              <a:rPr lang="en-US" smtClean="0"/>
              <a:t>9/25/2021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9B0DB0-9353-4A90-9F9C-E28726D4F33B}" type="slidenum">
              <a:rPr lang="en-US" smtClean="0"/>
              <a:t>‹#›</a:t>
            </a:fld>
            <a:endParaRPr lang="en-US"/>
          </a:p>
        </p:txBody>
      </p:sp>
    </p:spTree>
    <p:extLst>
      <p:ext uri="{BB962C8B-B14F-4D97-AF65-F5344CB8AC3E}">
        <p14:creationId xmlns:p14="http://schemas.microsoft.com/office/powerpoint/2010/main" val="1652784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77129A-52A7-4F5C-A422-2093C9555DC3}" type="datetimeFigureOut">
              <a:rPr lang="en-US" smtClean="0"/>
              <a:t>9/25/2021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9B0DB0-9353-4A90-9F9C-E28726D4F33B}" type="slidenum">
              <a:rPr lang="en-US" smtClean="0"/>
              <a:t>‹#›</a:t>
            </a:fld>
            <a:endParaRPr lang="en-US"/>
          </a:p>
        </p:txBody>
      </p:sp>
    </p:spTree>
    <p:extLst>
      <p:ext uri="{BB962C8B-B14F-4D97-AF65-F5344CB8AC3E}">
        <p14:creationId xmlns:p14="http://schemas.microsoft.com/office/powerpoint/2010/main" val="1264063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54246" y="1418617"/>
            <a:ext cx="7162800" cy="2833020"/>
          </a:xfrm>
          <a:prstGeom prst="rect">
            <a:avLst/>
          </a:prstGeom>
          <a:solidFill>
            <a:schemeClr val="accent6">
              <a:lumMod val="20000"/>
              <a:lumOff val="80000"/>
            </a:schemeClr>
          </a:solidFill>
        </p:spPr>
        <p:txBody>
          <a:bodyPr wrap="square" rtlCol="0">
            <a:spAutoFit/>
          </a:bodyPr>
          <a:lstStyle/>
          <a:p>
            <a:pPr algn="ctr">
              <a:lnSpc>
                <a:spcPct val="150000"/>
              </a:lnSpc>
            </a:pPr>
            <a:r>
              <a:rPr lang="en-US" sz="4000" dirty="0" err="1">
                <a:latin typeface="Times New Roman" pitchFamily="18" charset="0"/>
                <a:cs typeface="Times New Roman" pitchFamily="18" charset="0"/>
              </a:rPr>
              <a:t>Tuần</a:t>
            </a:r>
            <a:r>
              <a:rPr lang="en-US" sz="4000" dirty="0">
                <a:latin typeface="Times New Roman" pitchFamily="18" charset="0"/>
                <a:cs typeface="Times New Roman" pitchFamily="18" charset="0"/>
              </a:rPr>
              <a:t> 4 – </a:t>
            </a:r>
            <a:r>
              <a:rPr lang="en-US" sz="4000" dirty="0" err="1">
                <a:latin typeface="Times New Roman" pitchFamily="18" charset="0"/>
                <a:cs typeface="Times New Roman" pitchFamily="18" charset="0"/>
              </a:rPr>
              <a:t>Tiết</a:t>
            </a:r>
            <a:r>
              <a:rPr lang="en-US" sz="4000" dirty="0">
                <a:latin typeface="Times New Roman" pitchFamily="18" charset="0"/>
                <a:cs typeface="Times New Roman" pitchFamily="18" charset="0"/>
              </a:rPr>
              <a:t> 4</a:t>
            </a:r>
          </a:p>
          <a:p>
            <a:pPr algn="ctr">
              <a:lnSpc>
                <a:spcPct val="150000"/>
              </a:lnSpc>
            </a:pPr>
            <a:r>
              <a:rPr lang="en-US" sz="4000" dirty="0" err="1">
                <a:latin typeface="Times New Roman" pitchFamily="18" charset="0"/>
                <a:cs typeface="Times New Roman" pitchFamily="18" charset="0"/>
              </a:rPr>
              <a:t>Bài</a:t>
            </a:r>
            <a:r>
              <a:rPr lang="en-US" sz="4000" dirty="0">
                <a:latin typeface="Times New Roman" pitchFamily="18" charset="0"/>
                <a:cs typeface="Times New Roman" pitchFamily="18" charset="0"/>
              </a:rPr>
              <a:t> 4: </a:t>
            </a:r>
          </a:p>
          <a:p>
            <a:pPr algn="ctr">
              <a:lnSpc>
                <a:spcPct val="150000"/>
              </a:lnSpc>
            </a:pPr>
            <a:r>
              <a:rPr lang="en-US" sz="4400" b="1" dirty="0">
                <a:solidFill>
                  <a:srgbClr val="FF0000"/>
                </a:solidFill>
                <a:latin typeface="Times New Roman" pitchFamily="18" charset="0"/>
                <a:cs typeface="Times New Roman" pitchFamily="18" charset="0"/>
              </a:rPr>
              <a:t>ĐẠO ĐỨC VÀ KỈ LUẬT</a:t>
            </a:r>
          </a:p>
        </p:txBody>
      </p:sp>
      <p:pic>
        <p:nvPicPr>
          <p:cNvPr id="5" name="图片 8" descr="6fc417983c9675ce1b60e983870aeb8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43" y="4878488"/>
            <a:ext cx="2078530" cy="1979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图片 1"/>
          <p:cNvPicPr>
            <a:picLocks noChangeAspect="1"/>
          </p:cNvPicPr>
          <p:nvPr/>
        </p:nvPicPr>
        <p:blipFill rotWithShape="1">
          <a:blip r:embed="rId3" cstate="print">
            <a:extLst>
              <a:ext uri="{28A0092B-C50C-407E-A947-70E740481C1C}">
                <a14:useLocalDpi xmlns:a14="http://schemas.microsoft.com/office/drawing/2010/main" val="0"/>
              </a:ext>
            </a:extLst>
          </a:blip>
          <a:srcRect l="32760" r="8347"/>
          <a:stretch>
            <a:fillRect/>
          </a:stretch>
        </p:blipFill>
        <p:spPr>
          <a:xfrm flipH="1">
            <a:off x="7607737" y="5282852"/>
            <a:ext cx="1447801" cy="1550829"/>
          </a:xfrm>
          <a:prstGeom prst="rect">
            <a:avLst/>
          </a:prstGeom>
        </p:spPr>
      </p:pic>
    </p:spTree>
    <p:extLst>
      <p:ext uri="{BB962C8B-B14F-4D97-AF65-F5344CB8AC3E}">
        <p14:creationId xmlns:p14="http://schemas.microsoft.com/office/powerpoint/2010/main" val="1928987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057400" y="-3243"/>
            <a:ext cx="5715000" cy="707886"/>
          </a:xfrm>
          <a:prstGeom prst="rect">
            <a:avLst/>
          </a:prstGeom>
          <a:solidFill>
            <a:schemeClr val="bg1"/>
          </a:solidFill>
        </p:spPr>
        <p:txBody>
          <a:bodyPr wrap="square" rtlCol="0">
            <a:spAutoFit/>
          </a:bodyPr>
          <a:lstStyle/>
          <a:p>
            <a:r>
              <a:rPr lang="en-US" sz="4000" b="1" dirty="0">
                <a:solidFill>
                  <a:srgbClr val="FF0000"/>
                </a:solidFill>
                <a:latin typeface="Times New Roman" pitchFamily="18" charset="0"/>
                <a:cs typeface="Times New Roman" pitchFamily="18" charset="0"/>
              </a:rPr>
              <a:t>II/ </a:t>
            </a:r>
            <a:r>
              <a:rPr lang="en-US" sz="4000" b="1" dirty="0" err="1">
                <a:solidFill>
                  <a:srgbClr val="FF0000"/>
                </a:solidFill>
                <a:latin typeface="Times New Roman" pitchFamily="18" charset="0"/>
                <a:cs typeface="Times New Roman" pitchFamily="18" charset="0"/>
              </a:rPr>
              <a:t>Nội</a:t>
            </a:r>
            <a:r>
              <a:rPr lang="en-US" sz="4000" b="1" dirty="0">
                <a:solidFill>
                  <a:srgbClr val="FF0000"/>
                </a:solidFill>
                <a:latin typeface="Times New Roman" pitchFamily="18" charset="0"/>
                <a:cs typeface="Times New Roman" pitchFamily="18" charset="0"/>
              </a:rPr>
              <a:t> dung </a:t>
            </a:r>
            <a:r>
              <a:rPr lang="en-US" sz="4000" b="1" dirty="0" err="1">
                <a:solidFill>
                  <a:srgbClr val="FF0000"/>
                </a:solidFill>
                <a:latin typeface="Times New Roman" pitchFamily="18" charset="0"/>
                <a:cs typeface="Times New Roman" pitchFamily="18" charset="0"/>
              </a:rPr>
              <a:t>bài</a:t>
            </a:r>
            <a:r>
              <a:rPr lang="en-US" sz="4000" b="1" dirty="0">
                <a:solidFill>
                  <a:srgbClr val="FF0000"/>
                </a:solidFill>
                <a:latin typeface="Times New Roman" pitchFamily="18" charset="0"/>
                <a:cs typeface="Times New Roman" pitchFamily="18" charset="0"/>
              </a:rPr>
              <a:t> </a:t>
            </a:r>
            <a:r>
              <a:rPr lang="en-US" sz="4000" b="1" dirty="0" err="1">
                <a:solidFill>
                  <a:srgbClr val="FF0000"/>
                </a:solidFill>
                <a:latin typeface="Times New Roman" pitchFamily="18" charset="0"/>
                <a:cs typeface="Times New Roman" pitchFamily="18" charset="0"/>
              </a:rPr>
              <a:t>học</a:t>
            </a:r>
            <a:r>
              <a:rPr lang="en-US" sz="4000" b="1" dirty="0">
                <a:solidFill>
                  <a:srgbClr val="FF0000"/>
                </a:solidFill>
                <a:latin typeface="Times New Roman" pitchFamily="18" charset="0"/>
                <a:cs typeface="Times New Roman" pitchFamily="18" charset="0"/>
              </a:rPr>
              <a:t>:</a:t>
            </a:r>
          </a:p>
        </p:txBody>
      </p:sp>
      <p:sp>
        <p:nvSpPr>
          <p:cNvPr id="6" name="TextBox 5"/>
          <p:cNvSpPr txBox="1"/>
          <p:nvPr/>
        </p:nvSpPr>
        <p:spPr>
          <a:xfrm>
            <a:off x="29183" y="704643"/>
            <a:ext cx="9144000" cy="6001643"/>
          </a:xfrm>
          <a:prstGeom prst="rect">
            <a:avLst/>
          </a:prstGeom>
          <a:solidFill>
            <a:schemeClr val="accent5">
              <a:lumMod val="20000"/>
              <a:lumOff val="80000"/>
            </a:schemeClr>
          </a:solidFill>
        </p:spPr>
        <p:txBody>
          <a:bodyPr wrap="square" rtlCol="0">
            <a:spAutoFit/>
          </a:bodyPr>
          <a:lstStyle/>
          <a:p>
            <a:pPr>
              <a:lnSpc>
                <a:spcPct val="150000"/>
              </a:lnSpc>
            </a:pP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Hướng</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dẫn</a:t>
            </a:r>
            <a:r>
              <a:rPr lang="en-US" sz="3200" dirty="0">
                <a:solidFill>
                  <a:srgbClr val="FF0000"/>
                </a:solidFill>
                <a:latin typeface="Times New Roman" pitchFamily="18" charset="0"/>
                <a:cs typeface="Times New Roman" pitchFamily="18" charset="0"/>
              </a:rPr>
              <a:t>.</a:t>
            </a:r>
          </a:p>
          <a:p>
            <a:pPr>
              <a:lnSpc>
                <a:spcPct val="150000"/>
              </a:lnSpc>
            </a:pP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Tìm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những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hành</a:t>
            </a:r>
            <a:r>
              <a:rPr lang="en-US" sz="3200" dirty="0">
                <a:latin typeface="Times New Roman" pitchFamily="18" charset="0"/>
                <a:cs typeface="Times New Roman" pitchFamily="18" charset="0"/>
              </a:rPr>
              <a:t> vi, </a:t>
            </a:r>
            <a:r>
              <a:rPr lang="en-US" sz="3200" dirty="0" err="1">
                <a:latin typeface="Times New Roman" pitchFamily="18" charset="0"/>
                <a:cs typeface="Times New Roman" pitchFamily="18" charset="0"/>
              </a:rPr>
              <a:t>việc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làm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thể</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hiện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đạo</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đức</a:t>
            </a:r>
            <a:r>
              <a:rPr lang="en-US" sz="3200" dirty="0">
                <a:latin typeface="Times New Roman" pitchFamily="18" charset="0"/>
                <a:cs typeface="Times New Roman" pitchFamily="18" charset="0"/>
              </a:rPr>
              <a:t> =&gt; </a:t>
            </a:r>
            <a:r>
              <a:rPr lang="en-US" sz="3200" u="sng" dirty="0" err="1">
                <a:solidFill>
                  <a:srgbClr val="FF0000"/>
                </a:solidFill>
                <a:latin typeface="Times New Roman" pitchFamily="18" charset="0"/>
                <a:cs typeface="Times New Roman" pitchFamily="18" charset="0"/>
              </a:rPr>
              <a:t>Rút</a:t>
            </a:r>
            <a:r>
              <a:rPr lang="en-US" sz="3200" u="sng" dirty="0">
                <a:solidFill>
                  <a:srgbClr val="FF0000"/>
                </a:solidFill>
                <a:latin typeface="Times New Roman" pitchFamily="18" charset="0"/>
                <a:cs typeface="Times New Roman" pitchFamily="18" charset="0"/>
              </a:rPr>
              <a:t> </a:t>
            </a:r>
            <a:r>
              <a:rPr lang="en-US" sz="3200" u="sng" dirty="0" err="1">
                <a:solidFill>
                  <a:srgbClr val="FF0000"/>
                </a:solidFill>
                <a:latin typeface="Times New Roman" pitchFamily="18" charset="0"/>
                <a:cs typeface="Times New Roman" pitchFamily="18" charset="0"/>
              </a:rPr>
              <a:t>ra</a:t>
            </a:r>
            <a:r>
              <a:rPr lang="en-US" sz="3200" u="sng" dirty="0">
                <a:solidFill>
                  <a:srgbClr val="FF0000"/>
                </a:solidFill>
                <a:latin typeface="Times New Roman" pitchFamily="18" charset="0"/>
                <a:cs typeface="Times New Roman" pitchFamily="18" charset="0"/>
              </a:rPr>
              <a:t> </a:t>
            </a:r>
            <a:r>
              <a:rPr lang="en-US" sz="3200" u="sng" dirty="0" err="1">
                <a:solidFill>
                  <a:srgbClr val="FF0000"/>
                </a:solidFill>
                <a:latin typeface="Times New Roman" pitchFamily="18" charset="0"/>
                <a:cs typeface="Times New Roman" pitchFamily="18" charset="0"/>
              </a:rPr>
              <a:t>khái</a:t>
            </a:r>
            <a:r>
              <a:rPr lang="en-US" sz="3200" u="sng" dirty="0">
                <a:solidFill>
                  <a:srgbClr val="FF0000"/>
                </a:solidFill>
                <a:latin typeface="Times New Roman" pitchFamily="18" charset="0"/>
                <a:cs typeface="Times New Roman" pitchFamily="18" charset="0"/>
              </a:rPr>
              <a:t> </a:t>
            </a:r>
            <a:r>
              <a:rPr lang="en-US" sz="3200" u="sng" dirty="0" err="1">
                <a:solidFill>
                  <a:srgbClr val="FF0000"/>
                </a:solidFill>
                <a:latin typeface="Times New Roman" pitchFamily="18" charset="0"/>
                <a:cs typeface="Times New Roman" pitchFamily="18" charset="0"/>
              </a:rPr>
              <a:t>niệm</a:t>
            </a:r>
            <a:r>
              <a:rPr lang="en-US" sz="3200" u="sng" dirty="0">
                <a:solidFill>
                  <a:srgbClr val="FF0000"/>
                </a:solidFill>
                <a:latin typeface="Times New Roman" pitchFamily="18" charset="0"/>
                <a:cs typeface="Times New Roman" pitchFamily="18" charset="0"/>
              </a:rPr>
              <a:t> </a:t>
            </a:r>
            <a:r>
              <a:rPr lang="en-US" sz="3200" u="sng" dirty="0" err="1">
                <a:solidFill>
                  <a:srgbClr val="FF0000"/>
                </a:solidFill>
                <a:latin typeface="Times New Roman" pitchFamily="18" charset="0"/>
                <a:cs typeface="Times New Roman" pitchFamily="18" charset="0"/>
              </a:rPr>
              <a:t>đạo</a:t>
            </a:r>
            <a:r>
              <a:rPr lang="en-US" sz="3200" u="sng" dirty="0">
                <a:solidFill>
                  <a:srgbClr val="FF0000"/>
                </a:solidFill>
                <a:latin typeface="Times New Roman" pitchFamily="18" charset="0"/>
                <a:cs typeface="Times New Roman" pitchFamily="18" charset="0"/>
              </a:rPr>
              <a:t> </a:t>
            </a:r>
            <a:r>
              <a:rPr lang="en-US" sz="3200" u="sng" dirty="0" err="1">
                <a:solidFill>
                  <a:srgbClr val="FF0000"/>
                </a:solidFill>
                <a:latin typeface="Times New Roman" pitchFamily="18" charset="0"/>
                <a:cs typeface="Times New Roman" pitchFamily="18" charset="0"/>
              </a:rPr>
              <a:t>đức</a:t>
            </a:r>
            <a:r>
              <a:rPr lang="en-US" sz="3200" u="sng" dirty="0">
                <a:solidFill>
                  <a:srgbClr val="FF0000"/>
                </a:solidFill>
                <a:latin typeface="Times New Roman" pitchFamily="18" charset="0"/>
                <a:cs typeface="Times New Roman" pitchFamily="18" charset="0"/>
              </a:rPr>
              <a:t>.</a:t>
            </a:r>
          </a:p>
          <a:p>
            <a:pPr>
              <a:lnSpc>
                <a:spcPct val="150000"/>
              </a:lnSpc>
            </a:pP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Tìm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những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hành</a:t>
            </a:r>
            <a:r>
              <a:rPr lang="en-US" sz="3200" dirty="0">
                <a:latin typeface="Times New Roman" pitchFamily="18" charset="0"/>
                <a:cs typeface="Times New Roman" pitchFamily="18" charset="0"/>
              </a:rPr>
              <a:t> vi, </a:t>
            </a:r>
            <a:r>
              <a:rPr lang="en-US" sz="3200" dirty="0" err="1">
                <a:latin typeface="Times New Roman" pitchFamily="18" charset="0"/>
                <a:cs typeface="Times New Roman" pitchFamily="18" charset="0"/>
              </a:rPr>
              <a:t>việc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làm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thể</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hiện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tính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kỉ</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luật</a:t>
            </a:r>
            <a:r>
              <a:rPr lang="en-US" sz="3200" dirty="0">
                <a:latin typeface="Times New Roman" pitchFamily="18" charset="0"/>
                <a:cs typeface="Times New Roman" pitchFamily="18" charset="0"/>
              </a:rPr>
              <a:t>=&gt; </a:t>
            </a:r>
            <a:r>
              <a:rPr lang="en-US" sz="3200" u="sng" dirty="0" err="1">
                <a:solidFill>
                  <a:srgbClr val="FF0000"/>
                </a:solidFill>
                <a:latin typeface="Times New Roman" pitchFamily="18" charset="0"/>
                <a:cs typeface="Times New Roman" pitchFamily="18" charset="0"/>
              </a:rPr>
              <a:t>Rút</a:t>
            </a:r>
            <a:r>
              <a:rPr lang="en-US" sz="3200" u="sng" dirty="0">
                <a:solidFill>
                  <a:srgbClr val="FF0000"/>
                </a:solidFill>
                <a:latin typeface="Times New Roman" pitchFamily="18" charset="0"/>
                <a:cs typeface="Times New Roman" pitchFamily="18" charset="0"/>
              </a:rPr>
              <a:t> </a:t>
            </a:r>
            <a:r>
              <a:rPr lang="en-US" sz="3200" u="sng" dirty="0" err="1">
                <a:solidFill>
                  <a:srgbClr val="FF0000"/>
                </a:solidFill>
                <a:latin typeface="Times New Roman" pitchFamily="18" charset="0"/>
                <a:cs typeface="Times New Roman" pitchFamily="18" charset="0"/>
              </a:rPr>
              <a:t>ra</a:t>
            </a:r>
            <a:r>
              <a:rPr lang="en-US" sz="3200" u="sng" dirty="0">
                <a:solidFill>
                  <a:srgbClr val="FF0000"/>
                </a:solidFill>
                <a:latin typeface="Times New Roman" pitchFamily="18" charset="0"/>
                <a:cs typeface="Times New Roman" pitchFamily="18" charset="0"/>
              </a:rPr>
              <a:t> </a:t>
            </a:r>
            <a:r>
              <a:rPr lang="en-US" sz="3200" u="sng" dirty="0" err="1">
                <a:solidFill>
                  <a:srgbClr val="FF0000"/>
                </a:solidFill>
                <a:latin typeface="Times New Roman" pitchFamily="18" charset="0"/>
                <a:cs typeface="Times New Roman" pitchFamily="18" charset="0"/>
              </a:rPr>
              <a:t>khái</a:t>
            </a:r>
            <a:r>
              <a:rPr lang="en-US" sz="3200" u="sng" dirty="0">
                <a:solidFill>
                  <a:srgbClr val="FF0000"/>
                </a:solidFill>
                <a:latin typeface="Times New Roman" pitchFamily="18" charset="0"/>
                <a:cs typeface="Times New Roman" pitchFamily="18" charset="0"/>
              </a:rPr>
              <a:t> </a:t>
            </a:r>
            <a:r>
              <a:rPr lang="en-US" sz="3200" u="sng" dirty="0" err="1">
                <a:solidFill>
                  <a:srgbClr val="FF0000"/>
                </a:solidFill>
                <a:latin typeface="Times New Roman" pitchFamily="18" charset="0"/>
                <a:cs typeface="Times New Roman" pitchFamily="18" charset="0"/>
              </a:rPr>
              <a:t>niệm</a:t>
            </a:r>
            <a:r>
              <a:rPr lang="en-US" sz="3200" u="sng" dirty="0">
                <a:solidFill>
                  <a:srgbClr val="FF0000"/>
                </a:solidFill>
                <a:latin typeface="Times New Roman" pitchFamily="18" charset="0"/>
                <a:cs typeface="Times New Roman" pitchFamily="18" charset="0"/>
              </a:rPr>
              <a:t> </a:t>
            </a:r>
            <a:r>
              <a:rPr lang="en-US" sz="3200" u="sng" dirty="0" err="1">
                <a:solidFill>
                  <a:srgbClr val="FF0000"/>
                </a:solidFill>
                <a:latin typeface="Times New Roman" pitchFamily="18" charset="0"/>
                <a:cs typeface="Times New Roman" pitchFamily="18" charset="0"/>
              </a:rPr>
              <a:t>kỉ</a:t>
            </a:r>
            <a:r>
              <a:rPr lang="en-US" sz="3200" u="sng" dirty="0">
                <a:solidFill>
                  <a:srgbClr val="FF0000"/>
                </a:solidFill>
                <a:latin typeface="Times New Roman" pitchFamily="18" charset="0"/>
                <a:cs typeface="Times New Roman" pitchFamily="18" charset="0"/>
              </a:rPr>
              <a:t> </a:t>
            </a:r>
            <a:r>
              <a:rPr lang="en-US" sz="3200" u="sng" dirty="0" err="1">
                <a:solidFill>
                  <a:srgbClr val="FF0000"/>
                </a:solidFill>
                <a:latin typeface="Times New Roman" pitchFamily="18" charset="0"/>
                <a:cs typeface="Times New Roman" pitchFamily="18" charset="0"/>
              </a:rPr>
              <a:t>luật</a:t>
            </a:r>
            <a:r>
              <a:rPr lang="en-US" sz="3200" u="sng" dirty="0">
                <a:solidFill>
                  <a:srgbClr val="FF0000"/>
                </a:solidFill>
                <a:latin typeface="Times New Roman" pitchFamily="18" charset="0"/>
                <a:cs typeface="Times New Roman" pitchFamily="18" charset="0"/>
              </a:rPr>
              <a:t>.</a:t>
            </a:r>
          </a:p>
          <a:p>
            <a:pPr>
              <a:lnSpc>
                <a:spcPct val="150000"/>
              </a:lnSpc>
            </a:pP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Để</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trở</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thành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người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có</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đạo</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đức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vì</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sao</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chúng</a:t>
            </a:r>
            <a:r>
              <a:rPr lang="en-US" sz="3200" dirty="0">
                <a:latin typeface="Times New Roman" pitchFamily="18" charset="0"/>
                <a:cs typeface="Times New Roman" pitchFamily="18" charset="0"/>
              </a:rPr>
              <a:t> ta </a:t>
            </a:r>
            <a:r>
              <a:rPr lang="en-US" sz="3200" dirty="0" err="1">
                <a:latin typeface="Times New Roman" pitchFamily="18" charset="0"/>
                <a:cs typeface="Times New Roman" pitchFamily="18" charset="0"/>
              </a:rPr>
              <a:t>phải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coi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trọng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kỉ</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luật</a:t>
            </a:r>
            <a:r>
              <a:rPr lang="en-US" sz="3200" dirty="0">
                <a:latin typeface="Times New Roman" pitchFamily="18" charset="0"/>
                <a:cs typeface="Times New Roman" pitchFamily="18" charset="0"/>
              </a:rPr>
              <a:t>? =&gt; </a:t>
            </a:r>
            <a:r>
              <a:rPr lang="en-US" sz="3200" u="sng" dirty="0" err="1">
                <a:solidFill>
                  <a:srgbClr val="FF0000"/>
                </a:solidFill>
                <a:latin typeface="Times New Roman" pitchFamily="18" charset="0"/>
                <a:cs typeface="Times New Roman" pitchFamily="18" charset="0"/>
              </a:rPr>
              <a:t>Rút</a:t>
            </a:r>
            <a:r>
              <a:rPr lang="en-US" sz="3200" u="sng" dirty="0">
                <a:solidFill>
                  <a:srgbClr val="FF0000"/>
                </a:solidFill>
                <a:latin typeface="Times New Roman" pitchFamily="18" charset="0"/>
                <a:cs typeface="Times New Roman" pitchFamily="18" charset="0"/>
              </a:rPr>
              <a:t> </a:t>
            </a:r>
            <a:r>
              <a:rPr lang="en-US" sz="3200" u="sng" dirty="0" err="1">
                <a:solidFill>
                  <a:srgbClr val="FF0000"/>
                </a:solidFill>
                <a:latin typeface="Times New Roman" pitchFamily="18" charset="0"/>
                <a:cs typeface="Times New Roman" pitchFamily="18" charset="0"/>
              </a:rPr>
              <a:t>ra</a:t>
            </a:r>
            <a:r>
              <a:rPr lang="en-US" sz="3200" u="sng" dirty="0">
                <a:solidFill>
                  <a:srgbClr val="FF0000"/>
                </a:solidFill>
                <a:latin typeface="Times New Roman" pitchFamily="18" charset="0"/>
                <a:cs typeface="Times New Roman" pitchFamily="18" charset="0"/>
              </a:rPr>
              <a:t> </a:t>
            </a:r>
            <a:r>
              <a:rPr lang="en-US" sz="3200" u="sng" dirty="0" err="1">
                <a:solidFill>
                  <a:srgbClr val="FF0000"/>
                </a:solidFill>
                <a:latin typeface="Times New Roman" pitchFamily="18" charset="0"/>
                <a:cs typeface="Times New Roman" pitchFamily="18" charset="0"/>
              </a:rPr>
              <a:t>mối</a:t>
            </a:r>
            <a:r>
              <a:rPr lang="en-US" sz="3200" u="sng" dirty="0">
                <a:solidFill>
                  <a:srgbClr val="FF0000"/>
                </a:solidFill>
                <a:latin typeface="Times New Roman" pitchFamily="18" charset="0"/>
                <a:cs typeface="Times New Roman" pitchFamily="18" charset="0"/>
              </a:rPr>
              <a:t> </a:t>
            </a:r>
            <a:r>
              <a:rPr lang="en-US" sz="3200" u="sng" dirty="0" err="1">
                <a:solidFill>
                  <a:srgbClr val="FF0000"/>
                </a:solidFill>
                <a:latin typeface="Times New Roman" pitchFamily="18" charset="0"/>
                <a:cs typeface="Times New Roman" pitchFamily="18" charset="0"/>
              </a:rPr>
              <a:t>quan</a:t>
            </a:r>
            <a:r>
              <a:rPr lang="en-US" sz="3200" u="sng" dirty="0">
                <a:solidFill>
                  <a:srgbClr val="FF0000"/>
                </a:solidFill>
                <a:latin typeface="Times New Roman" pitchFamily="18" charset="0"/>
                <a:cs typeface="Times New Roman" pitchFamily="18" charset="0"/>
              </a:rPr>
              <a:t> </a:t>
            </a:r>
            <a:r>
              <a:rPr lang="en-US" sz="3200" u="sng" dirty="0" err="1">
                <a:solidFill>
                  <a:srgbClr val="FF0000"/>
                </a:solidFill>
                <a:latin typeface="Times New Roman" pitchFamily="18" charset="0"/>
                <a:cs typeface="Times New Roman" pitchFamily="18" charset="0"/>
              </a:rPr>
              <a:t>hệ</a:t>
            </a:r>
            <a:r>
              <a:rPr lang="en-US" sz="3200" u="sng" dirty="0">
                <a:solidFill>
                  <a:srgbClr val="FF0000"/>
                </a:solidFill>
                <a:latin typeface="Times New Roman" pitchFamily="18" charset="0"/>
                <a:cs typeface="Times New Roman" pitchFamily="18" charset="0"/>
              </a:rPr>
              <a:t> </a:t>
            </a:r>
            <a:r>
              <a:rPr lang="en-US" sz="3200" u="sng" dirty="0" err="1">
                <a:solidFill>
                  <a:srgbClr val="FF0000"/>
                </a:solidFill>
                <a:latin typeface="Times New Roman" pitchFamily="18" charset="0"/>
                <a:cs typeface="Times New Roman" pitchFamily="18" charset="0"/>
              </a:rPr>
              <a:t>giữa</a:t>
            </a:r>
            <a:r>
              <a:rPr lang="en-US" sz="3200" u="sng" dirty="0">
                <a:solidFill>
                  <a:srgbClr val="FF0000"/>
                </a:solidFill>
                <a:latin typeface="Times New Roman" pitchFamily="18" charset="0"/>
                <a:cs typeface="Times New Roman" pitchFamily="18" charset="0"/>
              </a:rPr>
              <a:t> </a:t>
            </a:r>
            <a:r>
              <a:rPr lang="en-US" sz="3200" u="sng" dirty="0" err="1">
                <a:solidFill>
                  <a:srgbClr val="FF0000"/>
                </a:solidFill>
                <a:latin typeface="Times New Roman" pitchFamily="18" charset="0"/>
                <a:cs typeface="Times New Roman" pitchFamily="18" charset="0"/>
              </a:rPr>
              <a:t>đạo</a:t>
            </a:r>
            <a:r>
              <a:rPr lang="en-US" sz="3200" u="sng" dirty="0">
                <a:solidFill>
                  <a:srgbClr val="FF0000"/>
                </a:solidFill>
                <a:latin typeface="Times New Roman" pitchFamily="18" charset="0"/>
                <a:cs typeface="Times New Roman" pitchFamily="18" charset="0"/>
              </a:rPr>
              <a:t> </a:t>
            </a:r>
            <a:r>
              <a:rPr lang="en-US" sz="3200" u="sng" dirty="0" err="1">
                <a:solidFill>
                  <a:srgbClr val="FF0000"/>
                </a:solidFill>
                <a:latin typeface="Times New Roman" pitchFamily="18" charset="0"/>
                <a:cs typeface="Times New Roman" pitchFamily="18" charset="0"/>
              </a:rPr>
              <a:t>đức</a:t>
            </a:r>
            <a:r>
              <a:rPr lang="en-US" sz="3200" u="sng" dirty="0">
                <a:solidFill>
                  <a:srgbClr val="FF0000"/>
                </a:solidFill>
                <a:latin typeface="Times New Roman" pitchFamily="18" charset="0"/>
                <a:cs typeface="Times New Roman" pitchFamily="18" charset="0"/>
              </a:rPr>
              <a:t> </a:t>
            </a:r>
            <a:r>
              <a:rPr lang="en-US" sz="3200" u="sng" dirty="0" err="1">
                <a:solidFill>
                  <a:srgbClr val="FF0000"/>
                </a:solidFill>
                <a:latin typeface="Times New Roman" pitchFamily="18" charset="0"/>
                <a:cs typeface="Times New Roman" pitchFamily="18" charset="0"/>
              </a:rPr>
              <a:t>và</a:t>
            </a:r>
            <a:r>
              <a:rPr lang="en-US" sz="3200" u="sng" dirty="0">
                <a:solidFill>
                  <a:srgbClr val="FF0000"/>
                </a:solidFill>
                <a:latin typeface="Times New Roman" pitchFamily="18" charset="0"/>
                <a:cs typeface="Times New Roman" pitchFamily="18" charset="0"/>
              </a:rPr>
              <a:t> </a:t>
            </a:r>
            <a:r>
              <a:rPr lang="en-US" sz="3200" u="sng" dirty="0" err="1">
                <a:solidFill>
                  <a:srgbClr val="FF0000"/>
                </a:solidFill>
                <a:latin typeface="Times New Roman" pitchFamily="18" charset="0"/>
                <a:cs typeface="Times New Roman" pitchFamily="18" charset="0"/>
              </a:rPr>
              <a:t>kỉ</a:t>
            </a:r>
            <a:r>
              <a:rPr lang="en-US" sz="3200" u="sng" dirty="0">
                <a:solidFill>
                  <a:srgbClr val="FF0000"/>
                </a:solidFill>
                <a:latin typeface="Times New Roman" pitchFamily="18" charset="0"/>
                <a:cs typeface="Times New Roman" pitchFamily="18" charset="0"/>
              </a:rPr>
              <a:t> </a:t>
            </a:r>
            <a:r>
              <a:rPr lang="en-US" sz="3200" u="sng" dirty="0" err="1">
                <a:solidFill>
                  <a:srgbClr val="FF0000"/>
                </a:solidFill>
                <a:latin typeface="Times New Roman" pitchFamily="18" charset="0"/>
                <a:cs typeface="Times New Roman" pitchFamily="18" charset="0"/>
              </a:rPr>
              <a:t>luật</a:t>
            </a:r>
            <a:r>
              <a:rPr lang="en-US" sz="3200" u="sng" dirty="0">
                <a:solidFill>
                  <a:srgbClr val="FF0000"/>
                </a:solidFill>
                <a:latin typeface="Times New Roman" pitchFamily="18" charset="0"/>
                <a:cs typeface="Times New Roman" pitchFamily="18" charset="0"/>
              </a:rPr>
              <a:t>.</a:t>
            </a:r>
          </a:p>
        </p:txBody>
      </p:sp>
    </p:spTree>
    <p:extLst>
      <p:ext uri="{BB962C8B-B14F-4D97-AF65-F5344CB8AC3E}">
        <p14:creationId xmlns:p14="http://schemas.microsoft.com/office/powerpoint/2010/main" val="17073779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057400" y="152400"/>
            <a:ext cx="5715000" cy="707886"/>
          </a:xfrm>
          <a:prstGeom prst="rect">
            <a:avLst/>
          </a:prstGeom>
          <a:solidFill>
            <a:schemeClr val="bg1"/>
          </a:solidFill>
        </p:spPr>
        <p:txBody>
          <a:bodyPr wrap="square" rtlCol="0">
            <a:spAutoFit/>
          </a:bodyPr>
          <a:lstStyle/>
          <a:p>
            <a:r>
              <a:rPr lang="en-US" sz="4000" b="1" dirty="0">
                <a:solidFill>
                  <a:srgbClr val="FF0000"/>
                </a:solidFill>
                <a:latin typeface="Times New Roman" pitchFamily="18" charset="0"/>
                <a:cs typeface="Times New Roman" pitchFamily="18" charset="0"/>
              </a:rPr>
              <a:t>II/ </a:t>
            </a:r>
            <a:r>
              <a:rPr lang="en-US" sz="4000" b="1" dirty="0" err="1">
                <a:solidFill>
                  <a:srgbClr val="FF0000"/>
                </a:solidFill>
                <a:latin typeface="Times New Roman" pitchFamily="18" charset="0"/>
                <a:cs typeface="Times New Roman" pitchFamily="18" charset="0"/>
              </a:rPr>
              <a:t>Nội</a:t>
            </a:r>
            <a:r>
              <a:rPr lang="en-US" sz="4000" b="1" dirty="0">
                <a:solidFill>
                  <a:srgbClr val="FF0000"/>
                </a:solidFill>
                <a:latin typeface="Times New Roman" pitchFamily="18" charset="0"/>
                <a:cs typeface="Times New Roman" pitchFamily="18" charset="0"/>
              </a:rPr>
              <a:t> dung </a:t>
            </a:r>
            <a:r>
              <a:rPr lang="en-US" sz="4000" b="1" dirty="0" err="1">
                <a:solidFill>
                  <a:srgbClr val="FF0000"/>
                </a:solidFill>
                <a:latin typeface="Times New Roman" pitchFamily="18" charset="0"/>
                <a:cs typeface="Times New Roman" pitchFamily="18" charset="0"/>
              </a:rPr>
              <a:t>bài</a:t>
            </a:r>
            <a:r>
              <a:rPr lang="en-US" sz="4000" b="1" dirty="0">
                <a:solidFill>
                  <a:srgbClr val="FF0000"/>
                </a:solidFill>
                <a:latin typeface="Times New Roman" pitchFamily="18" charset="0"/>
                <a:cs typeface="Times New Roman" pitchFamily="18" charset="0"/>
              </a:rPr>
              <a:t> </a:t>
            </a:r>
            <a:r>
              <a:rPr lang="en-US" sz="4000" b="1" dirty="0" err="1">
                <a:solidFill>
                  <a:srgbClr val="FF0000"/>
                </a:solidFill>
                <a:latin typeface="Times New Roman" pitchFamily="18" charset="0"/>
                <a:cs typeface="Times New Roman" pitchFamily="18" charset="0"/>
              </a:rPr>
              <a:t>học</a:t>
            </a:r>
            <a:r>
              <a:rPr lang="en-US" sz="4000" b="1" dirty="0">
                <a:solidFill>
                  <a:srgbClr val="FF0000"/>
                </a:solidFill>
                <a:latin typeface="Times New Roman" pitchFamily="18" charset="0"/>
                <a:cs typeface="Times New Roman" pitchFamily="18" charset="0"/>
              </a:rPr>
              <a:t>:</a:t>
            </a:r>
          </a:p>
        </p:txBody>
      </p:sp>
      <p:sp>
        <p:nvSpPr>
          <p:cNvPr id="6" name="TextBox 5"/>
          <p:cNvSpPr txBox="1"/>
          <p:nvPr/>
        </p:nvSpPr>
        <p:spPr>
          <a:xfrm>
            <a:off x="184368" y="1676400"/>
            <a:ext cx="8775263" cy="3785652"/>
          </a:xfrm>
          <a:prstGeom prst="rect">
            <a:avLst/>
          </a:prstGeom>
          <a:solidFill>
            <a:schemeClr val="accent5">
              <a:lumMod val="20000"/>
              <a:lumOff val="80000"/>
            </a:schemeClr>
          </a:solidFill>
        </p:spPr>
        <p:txBody>
          <a:bodyPr wrap="square" rtlCol="0">
            <a:spAutoFit/>
          </a:bodyPr>
          <a:lstStyle/>
          <a:p>
            <a:pPr>
              <a:lnSpc>
                <a:spcPct val="150000"/>
              </a:lnSpc>
            </a:pP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Hướng</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dẫn</a:t>
            </a:r>
            <a:r>
              <a:rPr lang="en-US" sz="3200" dirty="0">
                <a:solidFill>
                  <a:srgbClr val="FF0000"/>
                </a:solidFill>
                <a:latin typeface="Times New Roman" pitchFamily="18" charset="0"/>
                <a:cs typeface="Times New Roman" pitchFamily="18" charset="0"/>
              </a:rPr>
              <a:t>.</a:t>
            </a:r>
          </a:p>
          <a:p>
            <a:pPr>
              <a:lnSpc>
                <a:spcPct val="150000"/>
              </a:lnSpc>
            </a:pP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Em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hãy</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trình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bày</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thông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điệp</a:t>
            </a:r>
            <a:r>
              <a:rPr lang="en-US" sz="3200" dirty="0">
                <a:latin typeface="Times New Roman" pitchFamily="18" charset="0"/>
                <a:cs typeface="Times New Roman" pitchFamily="18" charset="0"/>
              </a:rPr>
              <a:t> 5k=&gt; Qua </a:t>
            </a:r>
            <a:r>
              <a:rPr lang="en-US" sz="3200" dirty="0" err="1">
                <a:latin typeface="Times New Roman" pitchFamily="18" charset="0"/>
                <a:cs typeface="Times New Roman" pitchFamily="18" charset="0"/>
              </a:rPr>
              <a:t>đó</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nhắc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nhở</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chúng</a:t>
            </a:r>
            <a:r>
              <a:rPr lang="en-US" sz="3200" dirty="0">
                <a:latin typeface="Times New Roman" pitchFamily="18" charset="0"/>
                <a:cs typeface="Times New Roman" pitchFamily="18" charset="0"/>
              </a:rPr>
              <a:t> ta </a:t>
            </a:r>
            <a:r>
              <a:rPr lang="en-US" sz="3200" dirty="0" err="1">
                <a:latin typeface="Times New Roman" pitchFamily="18" charset="0"/>
                <a:cs typeface="Times New Roman" pitchFamily="18" charset="0"/>
              </a:rPr>
              <a:t>điều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gì</a:t>
            </a:r>
            <a:r>
              <a:rPr lang="en-US" sz="3200" dirty="0">
                <a:latin typeface="Times New Roman" pitchFamily="18" charset="0"/>
                <a:cs typeface="Times New Roman" pitchFamily="18" charset="0"/>
              </a:rPr>
              <a:t>? =&gt; </a:t>
            </a:r>
            <a:r>
              <a:rPr lang="en-US" sz="3200" u="sng" dirty="0" err="1">
                <a:solidFill>
                  <a:srgbClr val="FF0000"/>
                </a:solidFill>
                <a:latin typeface="Times New Roman" pitchFamily="18" charset="0"/>
                <a:cs typeface="Times New Roman" pitchFamily="18" charset="0"/>
              </a:rPr>
              <a:t>Rút</a:t>
            </a:r>
            <a:r>
              <a:rPr lang="en-US" sz="3200" u="sng" dirty="0">
                <a:solidFill>
                  <a:srgbClr val="FF0000"/>
                </a:solidFill>
                <a:latin typeface="Times New Roman" pitchFamily="18" charset="0"/>
                <a:cs typeface="Times New Roman" pitchFamily="18" charset="0"/>
              </a:rPr>
              <a:t> </a:t>
            </a:r>
            <a:r>
              <a:rPr lang="en-US" sz="3200" u="sng" dirty="0" err="1">
                <a:solidFill>
                  <a:srgbClr val="FF0000"/>
                </a:solidFill>
                <a:latin typeface="Times New Roman" pitchFamily="18" charset="0"/>
                <a:cs typeface="Times New Roman" pitchFamily="18" charset="0"/>
              </a:rPr>
              <a:t>ra</a:t>
            </a:r>
            <a:r>
              <a:rPr lang="en-US" sz="3200" u="sng" dirty="0">
                <a:solidFill>
                  <a:srgbClr val="FF0000"/>
                </a:solidFill>
                <a:latin typeface="Times New Roman" pitchFamily="18" charset="0"/>
                <a:cs typeface="Times New Roman" pitchFamily="18" charset="0"/>
              </a:rPr>
              <a:t> ý </a:t>
            </a:r>
            <a:r>
              <a:rPr lang="en-US" sz="3200" u="sng" dirty="0" err="1">
                <a:solidFill>
                  <a:srgbClr val="FF0000"/>
                </a:solidFill>
                <a:latin typeface="Times New Roman" pitchFamily="18" charset="0"/>
                <a:cs typeface="Times New Roman" pitchFamily="18" charset="0"/>
              </a:rPr>
              <a:t>nghĩa</a:t>
            </a:r>
            <a:r>
              <a:rPr lang="en-US" sz="3200" u="sng" dirty="0">
                <a:solidFill>
                  <a:srgbClr val="FF0000"/>
                </a:solidFill>
                <a:latin typeface="Times New Roman" pitchFamily="18" charset="0"/>
                <a:cs typeface="Times New Roman" pitchFamily="18" charset="0"/>
              </a:rPr>
              <a:t>.</a:t>
            </a:r>
          </a:p>
          <a:p>
            <a:pPr>
              <a:lnSpc>
                <a:spcPct val="150000"/>
              </a:lnSpc>
            </a:pP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Em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hãy</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tìm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những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tấm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gương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thể</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hiện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có</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đạo</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đức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và</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tính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kỉ</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luật</a:t>
            </a:r>
            <a:r>
              <a:rPr lang="en-US" sz="3200" dirty="0">
                <a:latin typeface="Times New Roman" pitchFamily="18" charset="0"/>
                <a:cs typeface="Times New Roman" pitchFamily="18" charset="0"/>
              </a:rPr>
              <a:t>.</a:t>
            </a:r>
          </a:p>
        </p:txBody>
      </p:sp>
    </p:spTree>
    <p:extLst>
      <p:ext uri="{BB962C8B-B14F-4D97-AF65-F5344CB8AC3E}">
        <p14:creationId xmlns:p14="http://schemas.microsoft.com/office/powerpoint/2010/main" val="33222366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 y="838200"/>
            <a:ext cx="9067800" cy="5509200"/>
          </a:xfrm>
          <a:prstGeom prst="rect">
            <a:avLst/>
          </a:prstGeom>
          <a:solidFill>
            <a:schemeClr val="bg1">
              <a:lumMod val="95000"/>
            </a:schemeClr>
          </a:solidFill>
        </p:spPr>
        <p:txBody>
          <a:bodyPr wrap="square" rtlCol="0">
            <a:spAutoFit/>
          </a:bodyPr>
          <a:lstStyle/>
          <a:p>
            <a:pPr algn="just"/>
            <a:r>
              <a:rPr lang="en-US" sz="28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Yêu</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cầu</a:t>
            </a:r>
            <a:r>
              <a:rPr lang="en-US" sz="3200" dirty="0">
                <a:solidFill>
                  <a:srgbClr val="FF0000"/>
                </a:solidFill>
                <a:latin typeface="Times New Roman" pitchFamily="18" charset="0"/>
                <a:cs typeface="Times New Roman" pitchFamily="18" charset="0"/>
              </a:rPr>
              <a:t>: </a:t>
            </a:r>
            <a:r>
              <a:rPr lang="en-US" sz="3200" dirty="0" err="1">
                <a:latin typeface="Times New Roman" pitchFamily="18" charset="0"/>
                <a:cs typeface="Times New Roman" pitchFamily="18" charset="0"/>
              </a:rPr>
              <a:t>Xem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trước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trả</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lời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câu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hỏi</a:t>
            </a:r>
            <a:r>
              <a:rPr lang="en-US" sz="3200" dirty="0">
                <a:latin typeface="Times New Roman" pitchFamily="18" charset="0"/>
                <a:cs typeface="Times New Roman" pitchFamily="18" charset="0"/>
              </a:rPr>
              <a:t> SGK/ 14</a:t>
            </a:r>
          </a:p>
          <a:p>
            <a:pPr algn="just"/>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Hướng</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dẫn</a:t>
            </a:r>
            <a:r>
              <a:rPr lang="en-US" sz="3200" dirty="0">
                <a:solidFill>
                  <a:srgbClr val="FF0000"/>
                </a:solidFill>
                <a:latin typeface="Times New Roman" pitchFamily="18" charset="0"/>
                <a:cs typeface="Times New Roman" pitchFamily="18" charset="0"/>
              </a:rPr>
              <a:t>:</a:t>
            </a:r>
          </a:p>
          <a:p>
            <a:pPr algn="just"/>
            <a:r>
              <a:rPr lang="en-US" sz="3200" b="1" dirty="0">
                <a:latin typeface="Times New Roman" pitchFamily="18" charset="0"/>
                <a:cs typeface="Times New Roman" pitchFamily="18" charset="0"/>
              </a:rPr>
              <a:t>+ BT (a): </a:t>
            </a:r>
            <a:r>
              <a:rPr lang="en-US" sz="3200" dirty="0" err="1">
                <a:latin typeface="Times New Roman" pitchFamily="18" charset="0"/>
                <a:cs typeface="Times New Roman" pitchFamily="18" charset="0"/>
              </a:rPr>
              <a:t>Tìm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hành</a:t>
            </a:r>
            <a:r>
              <a:rPr lang="en-US" sz="3200" dirty="0">
                <a:latin typeface="Times New Roman" pitchFamily="18" charset="0"/>
                <a:cs typeface="Times New Roman" pitchFamily="18" charset="0"/>
              </a:rPr>
              <a:t> vi </a:t>
            </a:r>
            <a:r>
              <a:rPr lang="en-US" sz="3200" dirty="0" err="1">
                <a:latin typeface="Times New Roman" pitchFamily="18" charset="0"/>
                <a:cs typeface="Times New Roman" pitchFamily="18" charset="0"/>
              </a:rPr>
              <a:t>biểu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hiện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đạo</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đức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thể</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hiện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tính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kỉ</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luật</a:t>
            </a:r>
            <a:r>
              <a:rPr lang="en-US" sz="3200" dirty="0">
                <a:latin typeface="Times New Roman" pitchFamily="18" charset="0"/>
                <a:cs typeface="Times New Roman" pitchFamily="18" charset="0"/>
              </a:rPr>
              <a:t>.</a:t>
            </a:r>
          </a:p>
          <a:p>
            <a:pPr algn="just"/>
            <a:r>
              <a:rPr lang="en-US" sz="3200" b="1" dirty="0">
                <a:latin typeface="Times New Roman" pitchFamily="18" charset="0"/>
                <a:cs typeface="Times New Roman" pitchFamily="18" charset="0"/>
              </a:rPr>
              <a:t>+ BT (b): </a:t>
            </a:r>
            <a:r>
              <a:rPr lang="vi-VN" sz="3200" dirty="0">
                <a:latin typeface="Times New Roman" pitchFamily="18" charset="0"/>
                <a:cs typeface="Times New Roman" pitchFamily="18" charset="0"/>
              </a:rPr>
              <a:t>Em hãy nêu những biểu hiện thiếu tính kỉ luật của một số bạn học sinh hiện nay.</a:t>
            </a:r>
          </a:p>
          <a:p>
            <a:pPr algn="just"/>
            <a:r>
              <a:rPr lang="en-US" sz="3200" b="1" dirty="0">
                <a:latin typeface="Times New Roman" pitchFamily="18" charset="0"/>
                <a:cs typeface="Times New Roman" pitchFamily="18" charset="0"/>
              </a:rPr>
              <a:t>+ BT (c): </a:t>
            </a:r>
            <a:r>
              <a:rPr lang="vi-VN" sz="3200" dirty="0">
                <a:latin typeface="Times New Roman" pitchFamily="18" charset="0"/>
                <a:cs typeface="Times New Roman" pitchFamily="18" charset="0"/>
              </a:rPr>
              <a:t>Em có dự định gì rèn luyện đạo đức và kỉ luật khi còn là một học sinh?</a:t>
            </a:r>
            <a:endParaRPr lang="en-US" sz="3200" dirty="0">
              <a:latin typeface="Times New Roman" pitchFamily="18" charset="0"/>
              <a:cs typeface="Times New Roman" pitchFamily="18" charset="0"/>
            </a:endParaRPr>
          </a:p>
          <a:p>
            <a:pPr algn="just"/>
            <a:r>
              <a:rPr lang="en-US" sz="3200" b="1" dirty="0">
                <a:latin typeface="Times New Roman" pitchFamily="18" charset="0"/>
                <a:cs typeface="Times New Roman" pitchFamily="18" charset="0"/>
              </a:rPr>
              <a:t>+ BT (d):</a:t>
            </a:r>
            <a:r>
              <a:rPr lang="en-US" sz="3200" dirty="0" err="1">
                <a:latin typeface="Times New Roman" pitchFamily="18" charset="0"/>
                <a:cs typeface="Times New Roman" pitchFamily="18" charset="0"/>
              </a:rPr>
              <a:t>Xử</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lý</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tình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huống</a:t>
            </a:r>
            <a:endParaRPr lang="en-US" sz="3200" dirty="0">
              <a:latin typeface="Times New Roman" pitchFamily="18" charset="0"/>
              <a:cs typeface="Times New Roman" pitchFamily="18" charset="0"/>
            </a:endParaRPr>
          </a:p>
          <a:p>
            <a:pPr algn="just"/>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Nhận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xét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hành</a:t>
            </a:r>
            <a:r>
              <a:rPr lang="en-US" sz="3200" dirty="0">
                <a:latin typeface="Times New Roman" pitchFamily="18" charset="0"/>
                <a:cs typeface="Times New Roman" pitchFamily="18" charset="0"/>
              </a:rPr>
              <a:t> vi</a:t>
            </a:r>
          </a:p>
          <a:p>
            <a:pPr algn="just"/>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Giải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thích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vì</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sao</a:t>
            </a:r>
            <a:endParaRPr lang="en-US" sz="3200" dirty="0">
              <a:latin typeface="Times New Roman" pitchFamily="18" charset="0"/>
              <a:cs typeface="Times New Roman" pitchFamily="18" charset="0"/>
            </a:endParaRPr>
          </a:p>
        </p:txBody>
      </p:sp>
      <p:sp>
        <p:nvSpPr>
          <p:cNvPr id="3" name="Rectangle 2"/>
          <p:cNvSpPr/>
          <p:nvPr/>
        </p:nvSpPr>
        <p:spPr>
          <a:xfrm>
            <a:off x="3276600" y="-125397"/>
            <a:ext cx="3733800" cy="646331"/>
          </a:xfrm>
          <a:prstGeom prst="rect">
            <a:avLst/>
          </a:prstGeom>
        </p:spPr>
        <p:txBody>
          <a:bodyPr wrap="square">
            <a:spAutoFit/>
          </a:bodyPr>
          <a:lstStyle/>
          <a:p>
            <a:pPr lvl="0"/>
            <a:r>
              <a:rPr lang="en-US" sz="3600" b="1" dirty="0">
                <a:solidFill>
                  <a:srgbClr val="FF0000"/>
                </a:solidFill>
                <a:latin typeface="Times New Roman" pitchFamily="18" charset="0"/>
                <a:cs typeface="Times New Roman" pitchFamily="18" charset="0"/>
              </a:rPr>
              <a:t>III/ </a:t>
            </a:r>
            <a:r>
              <a:rPr lang="en-US" sz="3600" b="1" dirty="0" err="1">
                <a:solidFill>
                  <a:srgbClr val="FF0000"/>
                </a:solidFill>
                <a:latin typeface="Times New Roman" pitchFamily="18" charset="0"/>
                <a:cs typeface="Times New Roman" pitchFamily="18" charset="0"/>
              </a:rPr>
              <a:t>Luyện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tập</a:t>
            </a:r>
            <a:endParaRPr lang="en-US" sz="36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5162890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19277" y="538914"/>
            <a:ext cx="8705445" cy="578017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vi-VN" sz="3000" b="1" i="1" u="sng" dirty="0">
                <a:latin typeface="Times New Roman" pitchFamily="18" charset="0"/>
                <a:cs typeface="Times New Roman" pitchFamily="18" charset="0"/>
              </a:rPr>
              <a:t>Bài tập </a:t>
            </a:r>
            <a:r>
              <a:rPr lang="vi-VN" sz="3000" b="1" i="1" dirty="0">
                <a:latin typeface="Times New Roman" pitchFamily="18" charset="0"/>
                <a:cs typeface="Times New Roman" pitchFamily="18" charset="0"/>
              </a:rPr>
              <a:t>a: Trong những hành vi sau đây, hành vi nào vừa biểu hiện đạo đức, vừa thể hiện tính kỉ luật?</a:t>
            </a:r>
          </a:p>
          <a:p>
            <a:pPr marL="342900" indent="-342900">
              <a:lnSpc>
                <a:spcPct val="150000"/>
              </a:lnSpc>
              <a:buAutoNum type="arabicParenBoth"/>
            </a:pPr>
            <a:r>
              <a:rPr lang="vi-VN" sz="3000" dirty="0">
                <a:latin typeface="Times New Roman" pitchFamily="18" charset="0"/>
                <a:cs typeface="Times New Roman" pitchFamily="18" charset="0"/>
              </a:rPr>
              <a:t>Không nói chuyện riêng trong lớp.</a:t>
            </a:r>
          </a:p>
          <a:p>
            <a:pPr marL="342900" indent="-342900">
              <a:lnSpc>
                <a:spcPct val="150000"/>
              </a:lnSpc>
              <a:buAutoNum type="arabicParenBoth"/>
            </a:pPr>
            <a:r>
              <a:rPr lang="vi-VN" sz="3000" dirty="0">
                <a:latin typeface="Times New Roman" pitchFamily="18" charset="0"/>
                <a:cs typeface="Times New Roman" pitchFamily="18" charset="0"/>
              </a:rPr>
              <a:t>Không quay cóp trong thi cử</a:t>
            </a:r>
          </a:p>
          <a:p>
            <a:pPr marL="342900" indent="-342900">
              <a:lnSpc>
                <a:spcPct val="150000"/>
              </a:lnSpc>
              <a:buAutoNum type="arabicParenBoth"/>
            </a:pPr>
            <a:r>
              <a:rPr lang="vi-VN" sz="3000" dirty="0">
                <a:latin typeface="Times New Roman" pitchFamily="18" charset="0"/>
                <a:cs typeface="Times New Roman" pitchFamily="18" charset="0"/>
              </a:rPr>
              <a:t>Luôn giúp đỡ bạn bè khi khó khăn</a:t>
            </a:r>
          </a:p>
          <a:p>
            <a:pPr marL="342900" indent="-342900">
              <a:lnSpc>
                <a:spcPct val="150000"/>
              </a:lnSpc>
              <a:buAutoNum type="arabicParenBoth"/>
            </a:pPr>
            <a:r>
              <a:rPr lang="vi-VN" sz="3000" dirty="0">
                <a:latin typeface="Times New Roman" pitchFamily="18" charset="0"/>
                <a:cs typeface="Times New Roman" pitchFamily="18" charset="0"/>
              </a:rPr>
              <a:t>Tích cực tham gia các hoạt động của lớp, của trường</a:t>
            </a:r>
          </a:p>
          <a:p>
            <a:pPr marL="342900" indent="-342900">
              <a:lnSpc>
                <a:spcPct val="150000"/>
              </a:lnSpc>
              <a:buAutoNum type="arabicParenBoth"/>
            </a:pPr>
            <a:r>
              <a:rPr lang="vi-VN" sz="3000" dirty="0">
                <a:latin typeface="Times New Roman" pitchFamily="18" charset="0"/>
                <a:cs typeface="Times New Roman" pitchFamily="18" charset="0"/>
              </a:rPr>
              <a:t>Luôn hối hận khi làm điều sai trái</a:t>
            </a:r>
          </a:p>
          <a:p>
            <a:pPr marL="342900" indent="-342900">
              <a:lnSpc>
                <a:spcPct val="150000"/>
              </a:lnSpc>
              <a:buAutoNum type="arabicParenBoth"/>
            </a:pPr>
            <a:r>
              <a:rPr lang="vi-VN" sz="3000" dirty="0">
                <a:latin typeface="Times New Roman" pitchFamily="18" charset="0"/>
                <a:cs typeface="Times New Roman" pitchFamily="18" charset="0"/>
              </a:rPr>
              <a:t>Không hút thuốc lá, không uống rượu bia</a:t>
            </a:r>
          </a:p>
          <a:p>
            <a:pPr marL="342900" indent="-342900">
              <a:lnSpc>
                <a:spcPct val="150000"/>
              </a:lnSpc>
              <a:buAutoNum type="arabicParenBoth"/>
            </a:pPr>
            <a:r>
              <a:rPr lang="vi-VN" sz="3000" dirty="0">
                <a:latin typeface="Times New Roman" pitchFamily="18" charset="0"/>
                <a:cs typeface="Times New Roman" pitchFamily="18" charset="0"/>
              </a:rPr>
              <a:t>Làm bài đầy đủ trước khi tới lớp</a:t>
            </a:r>
          </a:p>
        </p:txBody>
      </p:sp>
    </p:spTree>
    <p:extLst>
      <p:ext uri="{BB962C8B-B14F-4D97-AF65-F5344CB8AC3E}">
        <p14:creationId xmlns:p14="http://schemas.microsoft.com/office/powerpoint/2010/main" val="266854334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36706" y="554812"/>
            <a:ext cx="8915400" cy="1481175"/>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pPr>
              <a:lnSpc>
                <a:spcPct val="150000"/>
              </a:lnSpc>
            </a:pPr>
            <a:r>
              <a:rPr lang="vi-VN" sz="3200" b="1" i="1" dirty="0">
                <a:latin typeface="Times New Roman" pitchFamily="18" charset="0"/>
                <a:cs typeface="Times New Roman" pitchFamily="18" charset="0"/>
              </a:rPr>
              <a:t>Bài tập </a:t>
            </a:r>
            <a:r>
              <a:rPr lang="en-US" sz="3200" b="1" i="1" dirty="0">
                <a:latin typeface="Times New Roman" pitchFamily="18" charset="0"/>
                <a:cs typeface="Times New Roman" pitchFamily="18" charset="0"/>
              </a:rPr>
              <a:t>b: </a:t>
            </a:r>
            <a:r>
              <a:rPr lang="vi-VN" sz="3200" b="1" i="1" dirty="0">
                <a:latin typeface="Times New Roman" pitchFamily="18" charset="0"/>
                <a:cs typeface="Times New Roman" pitchFamily="18" charset="0"/>
              </a:rPr>
              <a:t>Em hãy nêu những biểu hiện thiếu tính kỉ luật của một số bạn học sinh hiện nay.</a:t>
            </a:r>
          </a:p>
        </p:txBody>
      </p:sp>
      <p:sp>
        <p:nvSpPr>
          <p:cNvPr id="4" name="TextBox 3"/>
          <p:cNvSpPr txBox="1"/>
          <p:nvPr/>
        </p:nvSpPr>
        <p:spPr>
          <a:xfrm>
            <a:off x="228600" y="2362200"/>
            <a:ext cx="8915400" cy="1481175"/>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pPr>
              <a:lnSpc>
                <a:spcPct val="150000"/>
              </a:lnSpc>
            </a:pPr>
            <a:r>
              <a:rPr lang="vi-VN" sz="3200" b="1" i="1" dirty="0">
                <a:latin typeface="Times New Roman" pitchFamily="18" charset="0"/>
                <a:cs typeface="Times New Roman" pitchFamily="18" charset="0"/>
              </a:rPr>
              <a:t>Bài tập </a:t>
            </a:r>
            <a:r>
              <a:rPr lang="en-US" sz="3200" b="1" i="1" dirty="0">
                <a:latin typeface="Times New Roman" pitchFamily="18" charset="0"/>
                <a:cs typeface="Times New Roman" pitchFamily="18" charset="0"/>
              </a:rPr>
              <a:t>c</a:t>
            </a:r>
            <a:r>
              <a:rPr lang="vi-VN" sz="3200" b="1" i="1" dirty="0">
                <a:latin typeface="Times New Roman" pitchFamily="18" charset="0"/>
                <a:cs typeface="Times New Roman" pitchFamily="18" charset="0"/>
              </a:rPr>
              <a:t>: Em có dự định gì rèn luyện đạo đức và kỉ luật khi còn là một học sinh?</a:t>
            </a:r>
          </a:p>
        </p:txBody>
      </p:sp>
    </p:spTree>
    <p:extLst>
      <p:ext uri="{BB962C8B-B14F-4D97-AF65-F5344CB8AC3E}">
        <p14:creationId xmlns:p14="http://schemas.microsoft.com/office/powerpoint/2010/main" val="2767457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0791" y="920621"/>
            <a:ext cx="8962417" cy="5016758"/>
          </a:xfrm>
          <a:prstGeom prst="rect">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vi-VN" sz="3200" i="1" dirty="0">
                <a:latin typeface="Times New Roman" pitchFamily="18" charset="0"/>
                <a:cs typeface="Times New Roman" pitchFamily="18" charset="0"/>
              </a:rPr>
              <a:t>Bài tập </a:t>
            </a:r>
            <a:r>
              <a:rPr lang="en-US" sz="3200" i="1" dirty="0">
                <a:latin typeface="Times New Roman" pitchFamily="18" charset="0"/>
                <a:cs typeface="Times New Roman" pitchFamily="18" charset="0"/>
              </a:rPr>
              <a:t>d: </a:t>
            </a:r>
            <a:r>
              <a:rPr lang="vi-VN" sz="3200" dirty="0">
                <a:latin typeface="Times New Roman" pitchFamily="18" charset="0"/>
                <a:cs typeface="Times New Roman" pitchFamily="18" charset="0"/>
              </a:rPr>
              <a:t>Hoàn cảnh gia đình bạn Tuấn rất khó khăn, Tuấn thường xuyên phải đi làm kiếm tiền giúp đỡ bố mẹ vào ngày chủ nhật, vì vậy thỉnh thoảng Tuấn báo cáo vắng mặt  trong những hoạt động do lớp tổ chức vào chủ nhật.</a:t>
            </a:r>
            <a:r>
              <a:rPr lang="en-US" sz="3200" dirty="0">
                <a:latin typeface="Times New Roman" pitchFamily="18" charset="0"/>
                <a:cs typeface="Times New Roman" pitchFamily="18" charset="0"/>
              </a:rPr>
              <a:t> </a:t>
            </a:r>
            <a:r>
              <a:rPr lang="vi-VN" sz="3200" u="sng" dirty="0">
                <a:solidFill>
                  <a:srgbClr val="FF0000"/>
                </a:solidFill>
                <a:latin typeface="Times New Roman" pitchFamily="18" charset="0"/>
                <a:cs typeface="Times New Roman" pitchFamily="18" charset="0"/>
              </a:rPr>
              <a:t>Có bạn ở lớp cho rằng Tuấn là học sinh ở lớp thiếu ý thức kỉ luật.</a:t>
            </a:r>
          </a:p>
          <a:p>
            <a:pPr algn="just"/>
            <a:r>
              <a:rPr lang="en-US" sz="3200" dirty="0">
                <a:latin typeface="Times New Roman" pitchFamily="18" charset="0"/>
                <a:cs typeface="Times New Roman" pitchFamily="18" charset="0"/>
              </a:rPr>
              <a:t>- </a:t>
            </a:r>
            <a:r>
              <a:rPr lang="vi-VN" sz="3200" dirty="0">
                <a:latin typeface="Times New Roman" pitchFamily="18" charset="0"/>
                <a:cs typeface="Times New Roman" pitchFamily="18" charset="0"/>
              </a:rPr>
              <a:t>Em có đồ</a:t>
            </a:r>
            <a:r>
              <a:rPr lang="en-US" sz="3200" dirty="0">
                <a:latin typeface="Times New Roman" pitchFamily="18" charset="0"/>
                <a:cs typeface="Times New Roman" pitchFamily="18" charset="0"/>
              </a:rPr>
              <a:t>n</a:t>
            </a:r>
            <a:r>
              <a:rPr lang="vi-VN" sz="3200" dirty="0">
                <a:latin typeface="Times New Roman" pitchFamily="18" charset="0"/>
                <a:cs typeface="Times New Roman" pitchFamily="18" charset="0"/>
              </a:rPr>
              <a:t>g ý với ý kiến trên không? Vì sao?</a:t>
            </a:r>
          </a:p>
          <a:p>
            <a:pPr algn="just"/>
            <a:r>
              <a:rPr lang="en-US" sz="3200" dirty="0">
                <a:latin typeface="Times New Roman" pitchFamily="18" charset="0"/>
                <a:cs typeface="Times New Roman" pitchFamily="18" charset="0"/>
              </a:rPr>
              <a:t>- </a:t>
            </a:r>
            <a:r>
              <a:rPr lang="vi-VN" sz="3200" dirty="0">
                <a:latin typeface="Times New Roman" pitchFamily="18" charset="0"/>
                <a:cs typeface="Times New Roman" pitchFamily="18" charset="0"/>
              </a:rPr>
              <a:t>Nếu em học cùng lớp với Tuấn em sẽ làm gì để Tuấn có thể tham gia được các hoạt động tập thể lớp trong những ngày chủ nhật?</a:t>
            </a:r>
          </a:p>
        </p:txBody>
      </p:sp>
    </p:spTree>
    <p:extLst>
      <p:ext uri="{BB962C8B-B14F-4D97-AF65-F5344CB8AC3E}">
        <p14:creationId xmlns:p14="http://schemas.microsoft.com/office/powerpoint/2010/main" val="326440526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057400" y="0"/>
            <a:ext cx="5638800" cy="1200329"/>
          </a:xfrm>
          <a:prstGeom prst="rect">
            <a:avLst/>
          </a:prstGeom>
          <a:noFill/>
        </p:spPr>
        <p:txBody>
          <a:bodyPr wrap="square" rtlCol="0">
            <a:spAutoFit/>
          </a:bodyPr>
          <a:lstStyle/>
          <a:p>
            <a:pPr algn="ctr"/>
            <a:r>
              <a:rPr lang="en-US" sz="3600" b="1" dirty="0" err="1">
                <a:latin typeface="Times New Roman" pitchFamily="18" charset="0"/>
                <a:cs typeface="Times New Roman" pitchFamily="18" charset="0"/>
              </a:rPr>
              <a:t>Bài</a:t>
            </a:r>
            <a:r>
              <a:rPr lang="en-US" sz="3600" b="1" dirty="0">
                <a:latin typeface="Times New Roman" pitchFamily="18" charset="0"/>
                <a:cs typeface="Times New Roman" pitchFamily="18" charset="0"/>
              </a:rPr>
              <a:t> 4: </a:t>
            </a:r>
          </a:p>
          <a:p>
            <a:pPr algn="ctr"/>
            <a:r>
              <a:rPr lang="en-US" sz="3600" b="1" dirty="0">
                <a:solidFill>
                  <a:srgbClr val="FF0000"/>
                </a:solidFill>
                <a:highlight>
                  <a:srgbClr val="FFFF00"/>
                </a:highlight>
                <a:latin typeface="Times New Roman" pitchFamily="18" charset="0"/>
                <a:cs typeface="Times New Roman" pitchFamily="18" charset="0"/>
              </a:rPr>
              <a:t>ĐẠO ĐỨC VÀ KỈ LUẬT</a:t>
            </a:r>
          </a:p>
        </p:txBody>
      </p:sp>
      <p:sp>
        <p:nvSpPr>
          <p:cNvPr id="4" name="TextBox 3"/>
          <p:cNvSpPr txBox="1"/>
          <p:nvPr/>
        </p:nvSpPr>
        <p:spPr>
          <a:xfrm>
            <a:off x="990600" y="1752600"/>
            <a:ext cx="7459494" cy="4524315"/>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sz="3600" dirty="0">
                <a:solidFill>
                  <a:srgbClr val="FF0000"/>
                </a:solidFill>
                <a:latin typeface="Times New Roman" pitchFamily="18" charset="0"/>
                <a:cs typeface="Times New Roman" pitchFamily="18" charset="0"/>
              </a:rPr>
              <a:t>I/ </a:t>
            </a:r>
            <a:r>
              <a:rPr lang="vi-VN" sz="3600" dirty="0">
                <a:solidFill>
                  <a:srgbClr val="FF0000"/>
                </a:solidFill>
                <a:latin typeface="Times New Roman" pitchFamily="18" charset="0"/>
                <a:cs typeface="Times New Roman" pitchFamily="18" charset="0"/>
              </a:rPr>
              <a:t>Tìm hiểu truyện đọc: </a:t>
            </a:r>
            <a:r>
              <a:rPr lang="vi-VN" sz="3600" dirty="0">
                <a:solidFill>
                  <a:schemeClr val="tx1"/>
                </a:solidFill>
                <a:latin typeface="Times New Roman" pitchFamily="18" charset="0"/>
                <a:cs typeface="Times New Roman" pitchFamily="18" charset="0"/>
              </a:rPr>
              <a:t>‘Một tấm gương tận tụy vì việc chung’.</a:t>
            </a:r>
            <a:endParaRPr lang="en-US" sz="3600" dirty="0">
              <a:solidFill>
                <a:schemeClr val="tx1"/>
              </a:solidFill>
              <a:latin typeface="Times New Roman" pitchFamily="18" charset="0"/>
              <a:cs typeface="Times New Roman" pitchFamily="18" charset="0"/>
            </a:endParaRPr>
          </a:p>
          <a:p>
            <a:r>
              <a:rPr lang="en-US" sz="3600" dirty="0">
                <a:solidFill>
                  <a:srgbClr val="FF0000"/>
                </a:solidFill>
                <a:latin typeface="Times New Roman" pitchFamily="18" charset="0"/>
                <a:cs typeface="Times New Roman" pitchFamily="18" charset="0"/>
              </a:rPr>
              <a:t>II/ </a:t>
            </a:r>
            <a:r>
              <a:rPr lang="en-US" sz="3600" dirty="0" err="1">
                <a:solidFill>
                  <a:srgbClr val="FF0000"/>
                </a:solidFill>
                <a:latin typeface="Times New Roman" pitchFamily="18" charset="0"/>
                <a:cs typeface="Times New Roman" pitchFamily="18" charset="0"/>
              </a:rPr>
              <a:t>Nội</a:t>
            </a:r>
            <a:r>
              <a:rPr lang="en-US" sz="3600" dirty="0">
                <a:solidFill>
                  <a:srgbClr val="FF0000"/>
                </a:solidFill>
                <a:latin typeface="Times New Roman" pitchFamily="18" charset="0"/>
                <a:cs typeface="Times New Roman" pitchFamily="18" charset="0"/>
              </a:rPr>
              <a:t> dung </a:t>
            </a:r>
            <a:r>
              <a:rPr lang="en-US" sz="3600" dirty="0" err="1">
                <a:solidFill>
                  <a:srgbClr val="FF0000"/>
                </a:solidFill>
                <a:latin typeface="Times New Roman" pitchFamily="18" charset="0"/>
                <a:cs typeface="Times New Roman" pitchFamily="18" charset="0"/>
              </a:rPr>
              <a:t>bài</a:t>
            </a:r>
            <a:r>
              <a:rPr lang="en-US" sz="3600" dirty="0">
                <a:solidFill>
                  <a:srgbClr val="FF0000"/>
                </a:solidFill>
                <a:latin typeface="Times New Roman" pitchFamily="18" charset="0"/>
                <a:cs typeface="Times New Roman" pitchFamily="18" charset="0"/>
              </a:rPr>
              <a:t> </a:t>
            </a:r>
            <a:r>
              <a:rPr lang="en-US" sz="3600" dirty="0" err="1">
                <a:solidFill>
                  <a:srgbClr val="FF0000"/>
                </a:solidFill>
                <a:latin typeface="Times New Roman" pitchFamily="18" charset="0"/>
                <a:cs typeface="Times New Roman" pitchFamily="18" charset="0"/>
              </a:rPr>
              <a:t>học</a:t>
            </a:r>
            <a:r>
              <a:rPr lang="en-US" sz="3600" dirty="0">
                <a:solidFill>
                  <a:srgbClr val="FF0000"/>
                </a:solidFill>
                <a:latin typeface="Times New Roman" pitchFamily="18" charset="0"/>
                <a:cs typeface="Times New Roman" pitchFamily="18" charset="0"/>
              </a:rPr>
              <a:t>:</a:t>
            </a:r>
          </a:p>
          <a:p>
            <a:r>
              <a:rPr lang="en-US" sz="3600" dirty="0">
                <a:latin typeface="Times New Roman" pitchFamily="18" charset="0"/>
                <a:cs typeface="Times New Roman" pitchFamily="18" charset="0"/>
              </a:rPr>
              <a:t>1/ </a:t>
            </a:r>
            <a:r>
              <a:rPr lang="en-US" sz="3600" dirty="0" err="1">
                <a:latin typeface="Times New Roman" pitchFamily="18" charset="0"/>
                <a:cs typeface="Times New Roman" pitchFamily="18" charset="0"/>
              </a:rPr>
              <a:t>Đạo</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đức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là</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gì</a:t>
            </a:r>
            <a:r>
              <a:rPr lang="en-US" sz="3600" dirty="0">
                <a:latin typeface="Times New Roman" pitchFamily="18" charset="0"/>
                <a:cs typeface="Times New Roman" pitchFamily="18" charset="0"/>
              </a:rPr>
              <a:t>?</a:t>
            </a:r>
          </a:p>
          <a:p>
            <a:r>
              <a:rPr lang="en-US" sz="3600" dirty="0">
                <a:latin typeface="Times New Roman" pitchFamily="18" charset="0"/>
                <a:cs typeface="Times New Roman" pitchFamily="18" charset="0"/>
              </a:rPr>
              <a:t>2/ </a:t>
            </a:r>
            <a:r>
              <a:rPr lang="en-US" sz="3600" dirty="0" err="1">
                <a:latin typeface="Times New Roman" pitchFamily="18" charset="0"/>
                <a:cs typeface="Times New Roman" pitchFamily="18" charset="0"/>
              </a:rPr>
              <a:t>Kỉ</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luật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là</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gì</a:t>
            </a:r>
            <a:r>
              <a:rPr lang="en-US" sz="3600" dirty="0">
                <a:latin typeface="Times New Roman" pitchFamily="18" charset="0"/>
                <a:cs typeface="Times New Roman" pitchFamily="18" charset="0"/>
              </a:rPr>
              <a:t>?</a:t>
            </a:r>
          </a:p>
          <a:p>
            <a:r>
              <a:rPr lang="en-US" sz="3600" dirty="0">
                <a:latin typeface="Times New Roman" pitchFamily="18" charset="0"/>
                <a:cs typeface="Times New Roman" pitchFamily="18" charset="0"/>
              </a:rPr>
              <a:t>3/ </a:t>
            </a:r>
            <a:r>
              <a:rPr lang="en-US" sz="3600" dirty="0" err="1">
                <a:latin typeface="Times New Roman" pitchFamily="18" charset="0"/>
                <a:cs typeface="Times New Roman" pitchFamily="18" charset="0"/>
              </a:rPr>
              <a:t>Mối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quan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hệ</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giữa</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đạo</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đức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và</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kỉ</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luật</a:t>
            </a:r>
            <a:r>
              <a:rPr lang="en-US" sz="3600" dirty="0">
                <a:latin typeface="Times New Roman" pitchFamily="18" charset="0"/>
                <a:cs typeface="Times New Roman" pitchFamily="18" charset="0"/>
              </a:rPr>
              <a:t>.</a:t>
            </a:r>
          </a:p>
          <a:p>
            <a:r>
              <a:rPr lang="en-US" sz="3600" dirty="0">
                <a:latin typeface="Times New Roman" pitchFamily="18" charset="0"/>
                <a:cs typeface="Times New Roman" pitchFamily="18" charset="0"/>
              </a:rPr>
              <a:t>4/ Ý </a:t>
            </a:r>
            <a:r>
              <a:rPr lang="en-US" sz="3600" dirty="0" err="1">
                <a:latin typeface="Times New Roman" pitchFamily="18" charset="0"/>
                <a:cs typeface="Times New Roman" pitchFamily="18" charset="0"/>
              </a:rPr>
              <a:t>nghĩa</a:t>
            </a:r>
            <a:r>
              <a:rPr lang="en-US" sz="3600" dirty="0">
                <a:latin typeface="Times New Roman" pitchFamily="18" charset="0"/>
                <a:cs typeface="Times New Roman" pitchFamily="18" charset="0"/>
              </a:rPr>
              <a:t>.</a:t>
            </a:r>
          </a:p>
          <a:p>
            <a:r>
              <a:rPr lang="en-US" sz="3600" dirty="0">
                <a:solidFill>
                  <a:srgbClr val="FF0000"/>
                </a:solidFill>
                <a:latin typeface="Times New Roman" pitchFamily="18" charset="0"/>
                <a:cs typeface="Times New Roman" pitchFamily="18" charset="0"/>
              </a:rPr>
              <a:t>III/ </a:t>
            </a:r>
            <a:r>
              <a:rPr lang="en-US" sz="3600" dirty="0" err="1">
                <a:solidFill>
                  <a:srgbClr val="FF0000"/>
                </a:solidFill>
                <a:latin typeface="Times New Roman" pitchFamily="18" charset="0"/>
                <a:cs typeface="Times New Roman" pitchFamily="18" charset="0"/>
              </a:rPr>
              <a:t>Luyện</a:t>
            </a:r>
            <a:r>
              <a:rPr lang="en-US" sz="3600" dirty="0">
                <a:solidFill>
                  <a:srgbClr val="FF0000"/>
                </a:solidFill>
                <a:latin typeface="Times New Roman" pitchFamily="18" charset="0"/>
                <a:cs typeface="Times New Roman" pitchFamily="18" charset="0"/>
              </a:rPr>
              <a:t> </a:t>
            </a:r>
            <a:r>
              <a:rPr lang="en-US" sz="3600" dirty="0" err="1">
                <a:solidFill>
                  <a:srgbClr val="FF0000"/>
                </a:solidFill>
                <a:latin typeface="Times New Roman" pitchFamily="18" charset="0"/>
                <a:cs typeface="Times New Roman" pitchFamily="18" charset="0"/>
              </a:rPr>
              <a:t>tập</a:t>
            </a:r>
            <a:r>
              <a:rPr lang="en-US" sz="3600" dirty="0">
                <a:solidFill>
                  <a:srgbClr val="FF0000"/>
                </a:solidFill>
                <a:latin typeface="Times New Roman" pitchFamily="18" charset="0"/>
                <a:cs typeface="Times New Roman" pitchFamily="18" charset="0"/>
              </a:rPr>
              <a:t>.</a:t>
            </a:r>
          </a:p>
        </p:txBody>
      </p:sp>
    </p:spTree>
    <p:extLst>
      <p:ext uri="{BB962C8B-B14F-4D97-AF65-F5344CB8AC3E}">
        <p14:creationId xmlns:p14="http://schemas.microsoft.com/office/powerpoint/2010/main" val="86680954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057400" y="0"/>
            <a:ext cx="5638800" cy="1200329"/>
          </a:xfrm>
          <a:prstGeom prst="rect">
            <a:avLst/>
          </a:prstGeom>
          <a:noFill/>
        </p:spPr>
        <p:txBody>
          <a:bodyPr wrap="square" rtlCol="0">
            <a:spAutoFit/>
          </a:bodyPr>
          <a:lstStyle/>
          <a:p>
            <a:pPr algn="ctr"/>
            <a:r>
              <a:rPr lang="en-US" sz="3600" b="1" dirty="0" err="1">
                <a:latin typeface="Times New Roman" pitchFamily="18" charset="0"/>
                <a:cs typeface="Times New Roman" pitchFamily="18" charset="0"/>
              </a:rPr>
              <a:t>Bài</a:t>
            </a:r>
            <a:r>
              <a:rPr lang="en-US" sz="3600" b="1" dirty="0">
                <a:latin typeface="Times New Roman" pitchFamily="18" charset="0"/>
                <a:cs typeface="Times New Roman" pitchFamily="18" charset="0"/>
              </a:rPr>
              <a:t> 4: </a:t>
            </a:r>
          </a:p>
          <a:p>
            <a:pPr algn="ctr"/>
            <a:r>
              <a:rPr lang="en-US" sz="3600" b="1" dirty="0">
                <a:solidFill>
                  <a:srgbClr val="FF0000"/>
                </a:solidFill>
                <a:highlight>
                  <a:srgbClr val="FFFF00"/>
                </a:highlight>
                <a:latin typeface="Times New Roman" pitchFamily="18" charset="0"/>
                <a:cs typeface="Times New Roman" pitchFamily="18" charset="0"/>
              </a:rPr>
              <a:t>ĐẠO ĐỨC VÀ KỈ LUẬT</a:t>
            </a:r>
          </a:p>
        </p:txBody>
      </p:sp>
      <p:sp>
        <p:nvSpPr>
          <p:cNvPr id="4" name="TextBox 3"/>
          <p:cNvSpPr txBox="1"/>
          <p:nvPr/>
        </p:nvSpPr>
        <p:spPr>
          <a:xfrm>
            <a:off x="609600" y="1371600"/>
            <a:ext cx="7772400" cy="517449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nSpc>
                <a:spcPct val="150000"/>
              </a:lnSpc>
            </a:pPr>
            <a:r>
              <a:rPr lang="vi-VN" sz="3200" b="1" dirty="0">
                <a:solidFill>
                  <a:srgbClr val="FF0000"/>
                </a:solidFill>
                <a:latin typeface="Times New Roman" pitchFamily="18" charset="0"/>
                <a:cs typeface="Times New Roman" pitchFamily="18" charset="0"/>
              </a:rPr>
              <a:t>I/ Truyện đọc: </a:t>
            </a:r>
            <a:endParaRPr lang="en-US" sz="3200" b="1" dirty="0">
              <a:solidFill>
                <a:srgbClr val="FF0000"/>
              </a:solidFill>
              <a:latin typeface="Times New Roman" pitchFamily="18" charset="0"/>
              <a:cs typeface="Times New Roman" pitchFamily="18" charset="0"/>
            </a:endParaRPr>
          </a:p>
          <a:p>
            <a:pPr>
              <a:lnSpc>
                <a:spcPct val="150000"/>
              </a:lnSpc>
            </a:pPr>
            <a:r>
              <a:rPr lang="en-US" sz="3200" dirty="0">
                <a:solidFill>
                  <a:srgbClr val="FF0000"/>
                </a:solidFill>
                <a:latin typeface="Times New Roman" pitchFamily="18" charset="0"/>
                <a:cs typeface="Times New Roman" pitchFamily="18" charset="0"/>
              </a:rPr>
              <a:t> - </a:t>
            </a:r>
            <a:r>
              <a:rPr lang="en-US" sz="3200" dirty="0" err="1">
                <a:solidFill>
                  <a:srgbClr val="FF0000"/>
                </a:solidFill>
                <a:latin typeface="Times New Roman" pitchFamily="18" charset="0"/>
                <a:cs typeface="Times New Roman" pitchFamily="18" charset="0"/>
              </a:rPr>
              <a:t>Yêu</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cầu</a:t>
            </a:r>
            <a:r>
              <a:rPr lang="en-US" sz="3200" dirty="0">
                <a:solidFill>
                  <a:srgbClr val="FF0000"/>
                </a:solidFill>
                <a:latin typeface="Times New Roman" pitchFamily="18" charset="0"/>
                <a:cs typeface="Times New Roman" pitchFamily="18" charset="0"/>
              </a:rPr>
              <a:t>: </a:t>
            </a:r>
            <a:r>
              <a:rPr lang="en-US" sz="3200" dirty="0" err="1">
                <a:latin typeface="Times New Roman" pitchFamily="18" charset="0"/>
                <a:cs typeface="Times New Roman" pitchFamily="18" charset="0"/>
              </a:rPr>
              <a:t>Phân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tích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được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việc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làm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thái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độ</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của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nhân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vật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Hùng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thể</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hiện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đức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tính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đạo</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đức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và</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kỉ</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luật</a:t>
            </a:r>
            <a:r>
              <a:rPr lang="en-US" sz="3200" dirty="0">
                <a:latin typeface="Times New Roman" pitchFamily="18" charset="0"/>
                <a:cs typeface="Times New Roman" pitchFamily="18" charset="0"/>
              </a:rPr>
              <a:t>.</a:t>
            </a:r>
          </a:p>
          <a:p>
            <a:pPr>
              <a:lnSpc>
                <a:spcPct val="150000"/>
              </a:lnSpc>
            </a:pP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Hướng</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dẫn</a:t>
            </a:r>
            <a:r>
              <a:rPr lang="en-US" sz="3200" dirty="0">
                <a:solidFill>
                  <a:srgbClr val="FF0000"/>
                </a:solidFill>
                <a:latin typeface="Times New Roman" pitchFamily="18" charset="0"/>
                <a:cs typeface="Times New Roman" pitchFamily="18" charset="0"/>
              </a:rPr>
              <a:t>: </a:t>
            </a:r>
          </a:p>
          <a:p>
            <a:pPr>
              <a:lnSpc>
                <a:spcPct val="150000"/>
              </a:lnSpc>
            </a:pP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Học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sinh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đọc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truyện</a:t>
            </a:r>
            <a:r>
              <a:rPr lang="en-US" sz="3200" dirty="0">
                <a:latin typeface="Times New Roman" pitchFamily="18" charset="0"/>
                <a:cs typeface="Times New Roman" pitchFamily="18" charset="0"/>
              </a:rPr>
              <a:t> SGK/ 12,13</a:t>
            </a:r>
          </a:p>
          <a:p>
            <a:pPr>
              <a:lnSpc>
                <a:spcPct val="150000"/>
              </a:lnSpc>
            </a:pP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Từ</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đó</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trả</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lời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các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câu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hỏi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sau</a:t>
            </a:r>
            <a:r>
              <a:rPr lang="en-US" sz="3200" dirty="0">
                <a:latin typeface="Times New Roman" pitchFamily="18" charset="0"/>
                <a:cs typeface="Times New Roman" pitchFamily="18" charset="0"/>
              </a:rPr>
              <a:t>.</a:t>
            </a:r>
          </a:p>
        </p:txBody>
      </p:sp>
    </p:spTree>
    <p:extLst>
      <p:ext uri="{BB962C8B-B14F-4D97-AF65-F5344CB8AC3E}">
        <p14:creationId xmlns:p14="http://schemas.microsoft.com/office/powerpoint/2010/main" val="310253883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350" y="151179"/>
            <a:ext cx="9155349" cy="6555641"/>
          </a:xfrm>
          <a:prstGeom prst="rect">
            <a:avLst/>
          </a:prstGeom>
          <a:solidFill>
            <a:schemeClr val="bg1"/>
          </a:solidFill>
        </p:spPr>
        <p:txBody>
          <a:bodyPr wrap="square" rtlCol="0">
            <a:spAutoFit/>
          </a:bodyPr>
          <a:lstStyle/>
          <a:p>
            <a:pPr algn="just">
              <a:lnSpc>
                <a:spcPct val="150000"/>
              </a:lnSpc>
            </a:pP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Nguyễn</a:t>
            </a:r>
            <a:r>
              <a:rPr lang="en-US" sz="2800" dirty="0">
                <a:latin typeface="Times New Roman" pitchFamily="18" charset="0"/>
                <a:cs typeface="Times New Roman" pitchFamily="18" charset="0"/>
              </a:rPr>
              <a:t> Phi </a:t>
            </a:r>
            <a:r>
              <a:rPr lang="en-US" sz="2800" dirty="0" err="1">
                <a:latin typeface="Times New Roman" pitchFamily="18" charset="0"/>
                <a:cs typeface="Times New Roman" pitchFamily="18" charset="0"/>
              </a:rPr>
              <a:t>Hùng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một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tám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người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đại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diện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một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trăm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anh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em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đội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Cắt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cây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tải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cành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viên</a:t>
            </a:r>
            <a:r>
              <a:rPr lang="en-US" sz="2800" dirty="0">
                <a:latin typeface="Times New Roman" pitchFamily="18" charset="0"/>
                <a:cs typeface="Times New Roman" pitchFamily="18" charset="0"/>
              </a:rPr>
              <a:t> – </a:t>
            </a:r>
            <a:r>
              <a:rPr lang="en-US" sz="2800" dirty="0" err="1">
                <a:latin typeface="Times New Roman" pitchFamily="18" charset="0"/>
                <a:cs typeface="Times New Roman" pitchFamily="18" charset="0"/>
              </a:rPr>
              <a:t>Cây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xanh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đường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phố</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Nội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được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cử</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dự</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Hội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nghị</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biểu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dương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Người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tốt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việc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tốt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Thành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phố</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tổ</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chức</a:t>
            </a:r>
            <a:r>
              <a:rPr lang="en-US" sz="2800" dirty="0">
                <a:latin typeface="Times New Roman" pitchFamily="18" charset="0"/>
                <a:cs typeface="Times New Roman" pitchFamily="18" charset="0"/>
              </a:rPr>
              <a:t> ở </a:t>
            </a:r>
            <a:r>
              <a:rPr lang="en-US" sz="2800" dirty="0" err="1">
                <a:latin typeface="Times New Roman" pitchFamily="18" charset="0"/>
                <a:cs typeface="Times New Roman" pitchFamily="18" charset="0"/>
              </a:rPr>
              <a:t>Cung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Văn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hóa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hữu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nghị</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Nội</a:t>
            </a:r>
            <a:r>
              <a:rPr lang="en-US" sz="2800" dirty="0">
                <a:latin typeface="Times New Roman" pitchFamily="18" charset="0"/>
                <a:cs typeface="Times New Roman" pitchFamily="18" charset="0"/>
              </a:rPr>
              <a:t>.</a:t>
            </a:r>
          </a:p>
          <a:p>
            <a:pPr algn="just">
              <a:lnSpc>
                <a:spcPct val="150000"/>
              </a:lnSpc>
            </a:pP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Nói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về</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việc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Hùng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tâm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sự</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Lúc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đầu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ngồi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chót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vót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cây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cao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cách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mặt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đất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mấy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chục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mét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cũng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hốt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hoa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mắt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chóng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mặt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phải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ôm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lấy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thân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cây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dám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nhìn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xuống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đất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sau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rồi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cũng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quen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dần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Nhưng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dù</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lần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đầu</a:t>
            </a:r>
            <a:r>
              <a:rPr lang="en-US" sz="2800" dirty="0">
                <a:latin typeface="Times New Roman" pitchFamily="18" charset="0"/>
                <a:cs typeface="Times New Roman" pitchFamily="18" charset="0"/>
              </a:rPr>
              <a:t> hay </a:t>
            </a:r>
            <a:r>
              <a:rPr lang="en-US" sz="2800" dirty="0" err="1">
                <a:latin typeface="Times New Roman" pitchFamily="18" charset="0"/>
                <a:cs typeface="Times New Roman" pitchFamily="18" charset="0"/>
              </a:rPr>
              <a:t>khi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quen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cũng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đều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phải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thực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hiện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rất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nghiêm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ngặt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định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bảo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hộ</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lao</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565726152"/>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349" y="163748"/>
            <a:ext cx="9132651" cy="6555641"/>
          </a:xfrm>
          <a:prstGeom prst="rect">
            <a:avLst/>
          </a:prstGeom>
          <a:solidFill>
            <a:schemeClr val="bg1"/>
          </a:solidFill>
        </p:spPr>
        <p:txBody>
          <a:bodyPr wrap="square" rtlCol="0">
            <a:spAutoFit/>
          </a:bodyPr>
          <a:lstStyle/>
          <a:p>
            <a:pPr algn="just">
              <a:lnSpc>
                <a:spcPct val="150000"/>
              </a:lnSpc>
            </a:pPr>
            <a:r>
              <a:rPr lang="en-US" sz="2800" dirty="0" err="1">
                <a:latin typeface="Times New Roman" pitchFamily="18" charset="0"/>
                <a:cs typeface="Times New Roman" pitchFamily="18" charset="0"/>
              </a:rPr>
              <a:t>động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việc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phải</a:t>
            </a:r>
            <a:r>
              <a:rPr lang="en-US" sz="2800" dirty="0">
                <a:latin typeface="Times New Roman" pitchFamily="18" charset="0"/>
                <a:cs typeface="Times New Roman" pitchFamily="18" charset="0"/>
              </a:rPr>
              <a:t> qua </a:t>
            </a:r>
            <a:r>
              <a:rPr lang="en-US" sz="2800" dirty="0" err="1">
                <a:latin typeface="Times New Roman" pitchFamily="18" charset="0"/>
                <a:cs typeface="Times New Roman" pitchFamily="18" charset="0"/>
              </a:rPr>
              <a:t>huấn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luyện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về</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kĩ</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thuật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nhất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về</a:t>
            </a:r>
            <a:r>
              <a:rPr lang="en-US" sz="2800" dirty="0">
                <a:latin typeface="Times New Roman" pitchFamily="18" charset="0"/>
                <a:cs typeface="Times New Roman" pitchFamily="18" charset="0"/>
              </a:rPr>
              <a:t> an </a:t>
            </a:r>
            <a:r>
              <a:rPr lang="en-US" sz="2800" dirty="0" err="1">
                <a:latin typeface="Times New Roman" pitchFamily="18" charset="0"/>
                <a:cs typeface="Times New Roman" pitchFamily="18" charset="0"/>
              </a:rPr>
              <a:t>toan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lao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động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mới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được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cây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trèo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cây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phải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khoác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người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đủ</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thứ</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dây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bảo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hiểm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thừng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lớn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cưa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tay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cưa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máy</a:t>
            </a:r>
            <a:r>
              <a:rPr lang="en-US" sz="2800" dirty="0">
                <a:latin typeface="Times New Roman" pitchFamily="18" charset="0"/>
                <a:cs typeface="Times New Roman" pitchFamily="18" charset="0"/>
              </a:rPr>
              <a:t>,…</a:t>
            </a:r>
          </a:p>
          <a:p>
            <a:pPr algn="just">
              <a:lnSpc>
                <a:spcPct val="150000"/>
              </a:lnSpc>
            </a:pPr>
            <a:r>
              <a:rPr lang="en-US" sz="2800" dirty="0" err="1">
                <a:latin typeface="Times New Roman" pitchFamily="18" charset="0"/>
                <a:cs typeface="Times New Roman" pitchFamily="18" charset="0"/>
              </a:rPr>
              <a:t>Được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hỏi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khăn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nhất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nghề</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nghiệp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anh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gì</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Anh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Cây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thành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phố</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người</a:t>
            </a:r>
            <a:r>
              <a:rPr lang="en-US" sz="2800" dirty="0">
                <a:latin typeface="Times New Roman" pitchFamily="18" charset="0"/>
                <a:cs typeface="Times New Roman" pitchFamily="18" charset="0"/>
              </a:rPr>
              <a:t> ta </a:t>
            </a:r>
            <a:r>
              <a:rPr lang="en-US" sz="2800" dirty="0" err="1">
                <a:latin typeface="Times New Roman" pitchFamily="18" charset="0"/>
                <a:cs typeface="Times New Roman" pitchFamily="18" charset="0"/>
              </a:rPr>
              <a:t>buộc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vắt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bao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nhiêu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thứ</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dây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điện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dây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điện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thoại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biển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quảng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cáo</a:t>
            </a:r>
            <a:r>
              <a:rPr lang="en-US" sz="2800" dirty="0">
                <a:latin typeface="Times New Roman" pitchFamily="18" charset="0"/>
                <a:cs typeface="Times New Roman" pitchFamily="18" charset="0"/>
              </a:rPr>
              <a:t>…..</a:t>
            </a:r>
            <a:r>
              <a:rPr lang="en-US" sz="2800" dirty="0" err="1">
                <a:latin typeface="Times New Roman" pitchFamily="18" charset="0"/>
                <a:cs typeface="Times New Roman" pitchFamily="18" charset="0"/>
              </a:rPr>
              <a:t>chằng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chịt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nhất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dây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điện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gặp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chỗ</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dây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hở</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dây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trần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điện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cao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thế</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cẩn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thận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thực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hiện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nghiêm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ngặt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kỉ</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luật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lao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động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sẽ</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rất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nguy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hiểm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Muốn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hạ</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một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cây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phải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một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bộ</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phận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các</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214967982"/>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213" y="151179"/>
            <a:ext cx="9132651" cy="6555641"/>
          </a:xfrm>
          <a:prstGeom prst="rect">
            <a:avLst/>
          </a:prstGeom>
          <a:solidFill>
            <a:schemeClr val="bg1"/>
          </a:solidFill>
        </p:spPr>
        <p:txBody>
          <a:bodyPr wrap="square" rtlCol="0">
            <a:spAutoFit/>
          </a:bodyPr>
          <a:lstStyle/>
          <a:p>
            <a:pPr algn="just">
              <a:lnSpc>
                <a:spcPct val="150000"/>
              </a:lnSpc>
            </a:pPr>
            <a:r>
              <a:rPr lang="en-US" sz="2800" dirty="0" err="1">
                <a:latin typeface="Times New Roman" pitchFamily="18" charset="0"/>
                <a:cs typeface="Times New Roman" pitchFamily="18" charset="0"/>
              </a:rPr>
              <a:t>bộ</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chuyên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môn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khảo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sát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trước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cây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ghi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số</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sổ</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phải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lệnh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chặt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mới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được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chặt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đâu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phải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tư</a:t>
            </a:r>
            <a:r>
              <a:rPr lang="en-US" sz="2800" dirty="0">
                <a:latin typeface="Times New Roman" pitchFamily="18" charset="0"/>
                <a:cs typeface="Times New Roman" pitchFamily="18" charset="0"/>
              </a:rPr>
              <a:t> ý </a:t>
            </a:r>
            <a:r>
              <a:rPr lang="en-US" sz="2800" dirty="0" err="1">
                <a:latin typeface="Times New Roman" pitchFamily="18" charset="0"/>
                <a:cs typeface="Times New Roman" pitchFamily="18" charset="0"/>
              </a:rPr>
              <a:t>muốn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chặt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cắt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cây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nào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cũng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được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Mọi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việc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phải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trước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tháng</a:t>
            </a:r>
            <a:r>
              <a:rPr lang="en-US" sz="2800" dirty="0">
                <a:latin typeface="Times New Roman" pitchFamily="18" charset="0"/>
                <a:cs typeface="Times New Roman" pitchFamily="18" charset="0"/>
              </a:rPr>
              <a:t> 7, </a:t>
            </a:r>
            <a:r>
              <a:rPr lang="en-US" sz="2800" dirty="0" err="1">
                <a:latin typeface="Times New Roman" pitchFamily="18" charset="0"/>
                <a:cs typeface="Times New Roman" pitchFamily="18" charset="0"/>
              </a:rPr>
              <a:t>trước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mùa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mưa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bão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mùa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này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phải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trực</a:t>
            </a:r>
            <a:r>
              <a:rPr lang="en-US" sz="2800" dirty="0">
                <a:latin typeface="Times New Roman" pitchFamily="18" charset="0"/>
                <a:cs typeface="Times New Roman" pitchFamily="18" charset="0"/>
              </a:rPr>
              <a:t> 24/24 </a:t>
            </a:r>
            <a:r>
              <a:rPr lang="en-US" sz="2800" dirty="0" err="1">
                <a:latin typeface="Times New Roman" pitchFamily="18" charset="0"/>
                <a:cs typeface="Times New Roman" pitchFamily="18" charset="0"/>
              </a:rPr>
              <a:t>giờ</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Nhiều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cây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đổ</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cành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gẫy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phải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việc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suốt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ngày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đêm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mưa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rét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quần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áo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ướt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sũng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sớm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khắc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phụ</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hậu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giải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phóng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mặt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đường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việc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vất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thầm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lặng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nhập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lại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thấp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hơn</a:t>
            </a:r>
            <a:r>
              <a:rPr lang="en-US" sz="2800" dirty="0">
                <a:latin typeface="Times New Roman" pitchFamily="18" charset="0"/>
                <a:cs typeface="Times New Roman" pitchFamily="18" charset="0"/>
              </a:rPr>
              <a:t> so </a:t>
            </a:r>
            <a:r>
              <a:rPr lang="en-US" sz="2800" dirty="0" err="1">
                <a:latin typeface="Times New Roman" pitchFamily="18" charset="0"/>
                <a:cs typeface="Times New Roman" pitchFamily="18" charset="0"/>
              </a:rPr>
              <a:t>với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nhiều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nghề</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nhưng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Hùng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cũng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như</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anh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em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Đội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vẫn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vui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vẻ</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hoàn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thành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xuất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xắc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nhiệm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vụ</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Hùng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bao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giờ</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muộn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về</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sớm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sẵn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sàng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giúp</a:t>
            </a:r>
            <a:r>
              <a:rPr lang="en-US" sz="2800" dirty="0">
                <a:latin typeface="Times New Roman" pitchFamily="18" charset="0"/>
                <a:cs typeface="Times New Roman" pitchFamily="18" charset="0"/>
              </a:rPr>
              <a:t> </a:t>
            </a:r>
          </a:p>
        </p:txBody>
      </p:sp>
    </p:spTree>
    <p:extLst>
      <p:ext uri="{BB962C8B-B14F-4D97-AF65-F5344CB8AC3E}">
        <p14:creationId xmlns:p14="http://schemas.microsoft.com/office/powerpoint/2010/main" val="134493813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213" y="10462"/>
            <a:ext cx="9144000" cy="6858000"/>
          </a:xfrm>
          <a:prstGeom prst="rect">
            <a:avLst/>
          </a:prstGeom>
        </p:spPr>
      </p:pic>
      <p:sp>
        <p:nvSpPr>
          <p:cNvPr id="2" name="TextBox 1"/>
          <p:cNvSpPr txBox="1"/>
          <p:nvPr/>
        </p:nvSpPr>
        <p:spPr>
          <a:xfrm>
            <a:off x="-16213" y="10462"/>
            <a:ext cx="9132651" cy="3246530"/>
          </a:xfrm>
          <a:prstGeom prst="rect">
            <a:avLst/>
          </a:prstGeom>
          <a:solidFill>
            <a:schemeClr val="bg1"/>
          </a:solidFill>
        </p:spPr>
        <p:txBody>
          <a:bodyPr wrap="square" rtlCol="0">
            <a:spAutoFit/>
          </a:bodyPr>
          <a:lstStyle/>
          <a:p>
            <a:pPr algn="just">
              <a:lnSpc>
                <a:spcPct val="150000"/>
              </a:lnSpc>
            </a:pPr>
            <a:r>
              <a:rPr lang="en-US" sz="2800" dirty="0" err="1">
                <a:latin typeface="Times New Roman" pitchFamily="18" charset="0"/>
                <a:cs typeface="Times New Roman" pitchFamily="18" charset="0"/>
              </a:rPr>
              <a:t>đỡ</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đồng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đội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nhận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việc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khăn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nguy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hiểm</a:t>
            </a:r>
            <a:r>
              <a:rPr lang="en-US" sz="2800" dirty="0">
                <a:latin typeface="Times New Roman" pitchFamily="18" charset="0"/>
                <a:cs typeface="Times New Roman" pitchFamily="18" charset="0"/>
              </a:rPr>
              <a:t>,….</a:t>
            </a:r>
            <a:r>
              <a:rPr lang="en-US" sz="2800" dirty="0" err="1">
                <a:latin typeface="Times New Roman" pitchFamily="18" charset="0"/>
                <a:cs typeface="Times New Roman" pitchFamily="18" charset="0"/>
              </a:rPr>
              <a:t>Anh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luôn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được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mọi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người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xung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quanh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tôn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yêu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quý</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Anh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xứng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đáng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với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danh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hiệu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Người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tốt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việc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tốt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Thành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phố</a:t>
            </a:r>
            <a:r>
              <a:rPr lang="en-US" sz="2800" dirty="0">
                <a:latin typeface="Times New Roman" pitchFamily="18" charset="0"/>
                <a:cs typeface="Times New Roman" pitchFamily="18" charset="0"/>
              </a:rPr>
              <a:t>.</a:t>
            </a:r>
          </a:p>
          <a:p>
            <a:pPr>
              <a:lnSpc>
                <a:spcPct val="150000"/>
              </a:lnSpc>
            </a:pP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Phỏng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theo</a:t>
            </a:r>
            <a:r>
              <a:rPr lang="en-US" sz="2800" dirty="0">
                <a:latin typeface="Times New Roman" pitchFamily="18" charset="0"/>
                <a:cs typeface="Times New Roman" pitchFamily="18" charset="0"/>
              </a:rPr>
              <a:t> </a:t>
            </a:r>
            <a:r>
              <a:rPr lang="en-US" sz="2800" b="1" dirty="0" err="1">
                <a:latin typeface="Times New Roman" pitchFamily="18" charset="0"/>
                <a:cs typeface="Times New Roman" pitchFamily="18" charset="0"/>
              </a:rPr>
              <a:t>Giang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Quân</a:t>
            </a:r>
            <a:endParaRPr lang="en-US" sz="2800" b="1" dirty="0">
              <a:latin typeface="Times New Roman" pitchFamily="18" charset="0"/>
              <a:cs typeface="Times New Roman" pitchFamily="18" charset="0"/>
            </a:endParaRPr>
          </a:p>
          <a:p>
            <a:pPr>
              <a:lnSpc>
                <a:spcPct val="150000"/>
              </a:lnSpc>
            </a:pP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cuốn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Những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hoa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đẹp</a:t>
            </a:r>
            <a:r>
              <a:rPr lang="en-US" sz="2800" dirty="0">
                <a:latin typeface="Times New Roman" pitchFamily="18" charset="0"/>
                <a:cs typeface="Times New Roman" pitchFamily="18" charset="0"/>
              </a:rPr>
              <a:t> NXB </a:t>
            </a:r>
            <a:r>
              <a:rPr lang="en-US" sz="2800" dirty="0" err="1">
                <a:latin typeface="Times New Roman" pitchFamily="18" charset="0"/>
                <a:cs typeface="Times New Roman" pitchFamily="18" charset="0"/>
              </a:rPr>
              <a:t>Hội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văn</a:t>
            </a:r>
            <a:r>
              <a:rPr lang="en-US" sz="2800" dirty="0">
                <a:latin typeface="Times New Roman" pitchFamily="18" charset="0"/>
                <a:cs typeface="Times New Roman" pitchFamily="18" charset="0"/>
              </a:rPr>
              <a:t>)</a:t>
            </a:r>
          </a:p>
        </p:txBody>
      </p:sp>
    </p:spTree>
    <p:extLst>
      <p:ext uri="{BB962C8B-B14F-4D97-AF65-F5344CB8AC3E}">
        <p14:creationId xmlns:p14="http://schemas.microsoft.com/office/powerpoint/2010/main" val="156933372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262025"/>
            <a:ext cx="8839200" cy="1481175"/>
          </a:xfrm>
          <a:prstGeom prst="rect">
            <a:avLst/>
          </a:prstGeom>
          <a:solidFill>
            <a:schemeClr val="bg1">
              <a:lumMod val="95000"/>
            </a:schemeClr>
          </a:solidFill>
        </p:spPr>
        <p:txBody>
          <a:bodyPr wrap="square" rtlCol="0">
            <a:spAutoFit/>
          </a:bodyPr>
          <a:lstStyle/>
          <a:p>
            <a:pPr algn="ctr">
              <a:lnSpc>
                <a:spcPct val="150000"/>
              </a:lnSpc>
            </a:pPr>
            <a:r>
              <a:rPr lang="vi-VN" sz="3200" dirty="0">
                <a:latin typeface="Times New Roman" pitchFamily="18" charset="0"/>
                <a:cs typeface="Times New Roman" pitchFamily="18" charset="0"/>
              </a:rPr>
              <a:t>Câu 1: Em hãy chỉ ra những việc làm của anh Hùng thể hiện là người có tính kỉ luật cao.</a:t>
            </a:r>
          </a:p>
        </p:txBody>
      </p:sp>
      <p:sp>
        <p:nvSpPr>
          <p:cNvPr id="5" name="TextBox 4"/>
          <p:cNvSpPr txBox="1"/>
          <p:nvPr/>
        </p:nvSpPr>
        <p:spPr>
          <a:xfrm>
            <a:off x="152400" y="3090825"/>
            <a:ext cx="8763000" cy="1481175"/>
          </a:xfrm>
          <a:prstGeom prst="rect">
            <a:avLst/>
          </a:prstGeom>
          <a:solidFill>
            <a:schemeClr val="bg1">
              <a:lumMod val="95000"/>
            </a:schemeClr>
          </a:solidFill>
        </p:spPr>
        <p:txBody>
          <a:bodyPr wrap="square" rtlCol="0">
            <a:spAutoFit/>
          </a:bodyPr>
          <a:lstStyle/>
          <a:p>
            <a:pPr algn="ctr">
              <a:lnSpc>
                <a:spcPct val="150000"/>
              </a:lnSpc>
            </a:pPr>
            <a:r>
              <a:rPr lang="vi-VN" sz="3200" dirty="0">
                <a:latin typeface="Times New Roman" pitchFamily="18" charset="0"/>
                <a:cs typeface="Times New Roman" pitchFamily="18" charset="0"/>
              </a:rPr>
              <a:t>Câu 2: Khó khăn nhất trong nghề nghiệp của anh Hùng là gì?</a:t>
            </a:r>
          </a:p>
        </p:txBody>
      </p:sp>
      <p:sp>
        <p:nvSpPr>
          <p:cNvPr id="6" name="TextBox 5"/>
          <p:cNvSpPr txBox="1"/>
          <p:nvPr/>
        </p:nvSpPr>
        <p:spPr>
          <a:xfrm>
            <a:off x="152400" y="4919625"/>
            <a:ext cx="8763000" cy="1481175"/>
          </a:xfrm>
          <a:prstGeom prst="rect">
            <a:avLst/>
          </a:prstGeom>
          <a:solidFill>
            <a:schemeClr val="bg1">
              <a:lumMod val="95000"/>
            </a:schemeClr>
          </a:solidFill>
        </p:spPr>
        <p:txBody>
          <a:bodyPr wrap="square" rtlCol="0">
            <a:spAutoFit/>
          </a:bodyPr>
          <a:lstStyle/>
          <a:p>
            <a:pPr algn="ctr">
              <a:lnSpc>
                <a:spcPct val="150000"/>
              </a:lnSpc>
            </a:pPr>
            <a:r>
              <a:rPr lang="vi-VN" sz="3200" dirty="0">
                <a:latin typeface="Times New Roman" pitchFamily="18" charset="0"/>
                <a:cs typeface="Times New Roman" pitchFamily="18" charset="0"/>
              </a:rPr>
              <a:t>Câu 3: Em hãy nhận xét tinh thần làm việc của anh Hùng khi công việc khó khăn.</a:t>
            </a:r>
          </a:p>
        </p:txBody>
      </p:sp>
      <p:sp>
        <p:nvSpPr>
          <p:cNvPr id="2" name="TextBox 1"/>
          <p:cNvSpPr txBox="1"/>
          <p:nvPr/>
        </p:nvSpPr>
        <p:spPr>
          <a:xfrm>
            <a:off x="1632625" y="232152"/>
            <a:ext cx="5878749" cy="584775"/>
          </a:xfrm>
          <a:prstGeom prst="rect">
            <a:avLst/>
          </a:prstGeom>
          <a:solidFill>
            <a:schemeClr val="bg1"/>
          </a:solidFill>
        </p:spPr>
        <p:txBody>
          <a:bodyPr wrap="square" rtlCol="0">
            <a:spAutoFit/>
          </a:bodyPr>
          <a:lstStyle/>
          <a:p>
            <a:r>
              <a:rPr lang="en-US" sz="3200" b="1" dirty="0" err="1">
                <a:solidFill>
                  <a:srgbClr val="FF0000"/>
                </a:solidFill>
                <a:latin typeface="Times New Roman" pitchFamily="18" charset="0"/>
                <a:cs typeface="Times New Roman" pitchFamily="18" charset="0"/>
              </a:rPr>
              <a:t>Đọc</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và</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trả</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lời</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các</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câu</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hỏi</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sau</a:t>
            </a:r>
            <a:r>
              <a:rPr lang="en-US" sz="3200" b="1" dirty="0">
                <a:solidFill>
                  <a:srgbClr val="FF0000"/>
                </a:solidFill>
                <a:latin typeface="Times New Roman" pitchFamily="18" charset="0"/>
                <a:cs typeface="Times New Roman" pitchFamily="18" charset="0"/>
              </a:rPr>
              <a:t>:</a:t>
            </a:r>
          </a:p>
        </p:txBody>
      </p:sp>
    </p:spTree>
    <p:extLst>
      <p:ext uri="{BB962C8B-B14F-4D97-AF65-F5344CB8AC3E}">
        <p14:creationId xmlns:p14="http://schemas.microsoft.com/office/powerpoint/2010/main" val="2453505717"/>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fade">
                                      <p:cBhvr>
                                        <p:cTn id="13" dur="500"/>
                                        <p:tgtEl>
                                          <p:spTgt spid="5">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6">
                                            <p:txEl>
                                              <p:pRg st="0" end="0"/>
                                            </p:txEl>
                                          </p:spTgt>
                                        </p:tgtEl>
                                        <p:attrNameLst>
                                          <p:attrName>style.visibility</p:attrName>
                                        </p:attrNameLst>
                                      </p:cBhvr>
                                      <p:to>
                                        <p:strVal val="visible"/>
                                      </p:to>
                                    </p:set>
                                    <p:animEffect transition="in" filter="fade">
                                      <p:cBhvr>
                                        <p:cTn id="18" dur="1000"/>
                                        <p:tgtEl>
                                          <p:spTgt spid="6">
                                            <p:txEl>
                                              <p:pRg st="0" end="0"/>
                                            </p:txEl>
                                          </p:spTgt>
                                        </p:tgtEl>
                                      </p:cBhvr>
                                    </p:animEffect>
                                    <p:anim calcmode="lin" valueType="num">
                                      <p:cBhvr>
                                        <p:cTn id="19"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0"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057400" y="152400"/>
            <a:ext cx="5715000" cy="707886"/>
          </a:xfrm>
          <a:prstGeom prst="rect">
            <a:avLst/>
          </a:prstGeom>
          <a:solidFill>
            <a:schemeClr val="bg1"/>
          </a:solidFill>
        </p:spPr>
        <p:txBody>
          <a:bodyPr wrap="square" rtlCol="0">
            <a:spAutoFit/>
          </a:bodyPr>
          <a:lstStyle/>
          <a:p>
            <a:r>
              <a:rPr lang="en-US" sz="4000" b="1" dirty="0">
                <a:solidFill>
                  <a:srgbClr val="FF0000"/>
                </a:solidFill>
                <a:latin typeface="Times New Roman" pitchFamily="18" charset="0"/>
                <a:cs typeface="Times New Roman" pitchFamily="18" charset="0"/>
              </a:rPr>
              <a:t>II/ </a:t>
            </a:r>
            <a:r>
              <a:rPr lang="en-US" sz="4000" b="1" dirty="0" err="1">
                <a:solidFill>
                  <a:srgbClr val="FF0000"/>
                </a:solidFill>
                <a:latin typeface="Times New Roman" pitchFamily="18" charset="0"/>
                <a:cs typeface="Times New Roman" pitchFamily="18" charset="0"/>
              </a:rPr>
              <a:t>Nội</a:t>
            </a:r>
            <a:r>
              <a:rPr lang="en-US" sz="4000" b="1" dirty="0">
                <a:solidFill>
                  <a:srgbClr val="FF0000"/>
                </a:solidFill>
                <a:latin typeface="Times New Roman" pitchFamily="18" charset="0"/>
                <a:cs typeface="Times New Roman" pitchFamily="18" charset="0"/>
              </a:rPr>
              <a:t> dung </a:t>
            </a:r>
            <a:r>
              <a:rPr lang="en-US" sz="4000" b="1" dirty="0" err="1">
                <a:solidFill>
                  <a:srgbClr val="FF0000"/>
                </a:solidFill>
                <a:latin typeface="Times New Roman" pitchFamily="18" charset="0"/>
                <a:cs typeface="Times New Roman" pitchFamily="18" charset="0"/>
              </a:rPr>
              <a:t>bài</a:t>
            </a:r>
            <a:r>
              <a:rPr lang="en-US" sz="4000" b="1" dirty="0">
                <a:solidFill>
                  <a:srgbClr val="FF0000"/>
                </a:solidFill>
                <a:latin typeface="Times New Roman" pitchFamily="18" charset="0"/>
                <a:cs typeface="Times New Roman" pitchFamily="18" charset="0"/>
              </a:rPr>
              <a:t> </a:t>
            </a:r>
            <a:r>
              <a:rPr lang="en-US" sz="4000" b="1" dirty="0" err="1">
                <a:solidFill>
                  <a:srgbClr val="FF0000"/>
                </a:solidFill>
                <a:latin typeface="Times New Roman" pitchFamily="18" charset="0"/>
                <a:cs typeface="Times New Roman" pitchFamily="18" charset="0"/>
              </a:rPr>
              <a:t>học</a:t>
            </a:r>
            <a:r>
              <a:rPr lang="en-US" sz="4000" b="1" dirty="0">
                <a:solidFill>
                  <a:srgbClr val="FF0000"/>
                </a:solidFill>
                <a:latin typeface="Times New Roman" pitchFamily="18" charset="0"/>
                <a:cs typeface="Times New Roman" pitchFamily="18" charset="0"/>
              </a:rPr>
              <a:t>:</a:t>
            </a:r>
          </a:p>
        </p:txBody>
      </p:sp>
      <p:sp>
        <p:nvSpPr>
          <p:cNvPr id="6" name="TextBox 5"/>
          <p:cNvSpPr txBox="1"/>
          <p:nvPr/>
        </p:nvSpPr>
        <p:spPr>
          <a:xfrm>
            <a:off x="304800" y="1447800"/>
            <a:ext cx="8382000" cy="3046988"/>
          </a:xfrm>
          <a:prstGeom prst="rect">
            <a:avLst/>
          </a:prstGeom>
          <a:solidFill>
            <a:schemeClr val="accent5">
              <a:lumMod val="20000"/>
              <a:lumOff val="80000"/>
            </a:schemeClr>
          </a:solidFill>
        </p:spPr>
        <p:txBody>
          <a:bodyPr wrap="square" rtlCol="0">
            <a:spAutoFit/>
          </a:bodyPr>
          <a:lstStyle/>
          <a:p>
            <a:pPr marL="457200" indent="-457200">
              <a:lnSpc>
                <a:spcPct val="150000"/>
              </a:lnSpc>
              <a:buFontTx/>
              <a:buChar char="-"/>
            </a:pPr>
            <a:r>
              <a:rPr lang="en-US" sz="3200" dirty="0" err="1">
                <a:solidFill>
                  <a:srgbClr val="FF0000"/>
                </a:solidFill>
                <a:latin typeface="Times New Roman" pitchFamily="18" charset="0"/>
                <a:cs typeface="Times New Roman" pitchFamily="18" charset="0"/>
              </a:rPr>
              <a:t>Yêu</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cầu</a:t>
            </a:r>
            <a:r>
              <a:rPr lang="en-US" sz="3200" dirty="0">
                <a:solidFill>
                  <a:srgbClr val="FF0000"/>
                </a:solidFill>
                <a:latin typeface="Times New Roman" pitchFamily="18" charset="0"/>
                <a:cs typeface="Times New Roman" pitchFamily="18" charset="0"/>
              </a:rPr>
              <a:t>: </a:t>
            </a:r>
          </a:p>
          <a:p>
            <a:pPr>
              <a:lnSpc>
                <a:spcPct val="150000"/>
              </a:lnSpc>
            </a:pP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Nêu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khái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niệm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đạo</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đức</a:t>
            </a:r>
            <a:r>
              <a:rPr lang="en-US" sz="3200" dirty="0">
                <a:latin typeface="Times New Roman" pitchFamily="18" charset="0"/>
                <a:cs typeface="Times New Roman" pitchFamily="18" charset="0"/>
              </a:rPr>
              <a:t> , </a:t>
            </a:r>
            <a:r>
              <a:rPr lang="en-US" sz="3200" dirty="0" err="1">
                <a:latin typeface="Times New Roman" pitchFamily="18" charset="0"/>
                <a:cs typeface="Times New Roman" pitchFamily="18" charset="0"/>
              </a:rPr>
              <a:t>kỉ</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luật</a:t>
            </a:r>
            <a:endParaRPr lang="en-US" sz="3200" dirty="0">
              <a:latin typeface="Times New Roman" pitchFamily="18" charset="0"/>
              <a:cs typeface="Times New Roman" pitchFamily="18" charset="0"/>
            </a:endParaRPr>
          </a:p>
          <a:p>
            <a:pPr>
              <a:lnSpc>
                <a:spcPct val="150000"/>
              </a:lnSpc>
            </a:pP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Trình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bày</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mối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quan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hệ</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giữa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đạo</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đức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và</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kỉ</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luật</a:t>
            </a:r>
            <a:endParaRPr lang="en-US" sz="3200" dirty="0">
              <a:latin typeface="Times New Roman" pitchFamily="18" charset="0"/>
              <a:cs typeface="Times New Roman" pitchFamily="18" charset="0"/>
            </a:endParaRPr>
          </a:p>
          <a:p>
            <a:pPr>
              <a:lnSpc>
                <a:spcPct val="150000"/>
              </a:lnSpc>
            </a:pP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Nêu</a:t>
            </a:r>
            <a:r>
              <a:rPr lang="en-US" sz="3200" dirty="0">
                <a:latin typeface="Times New Roman" pitchFamily="18" charset="0"/>
                <a:cs typeface="Times New Roman" pitchFamily="18" charset="0"/>
              </a:rPr>
              <a:t> ý </a:t>
            </a:r>
            <a:r>
              <a:rPr lang="en-US" sz="3200" dirty="0" err="1">
                <a:latin typeface="Times New Roman" pitchFamily="18" charset="0"/>
                <a:cs typeface="Times New Roman" pitchFamily="18" charset="0"/>
              </a:rPr>
              <a:t>nghĩa</a:t>
            </a:r>
            <a:r>
              <a:rPr lang="en-US" sz="3200" dirty="0">
                <a:latin typeface="Times New Roman" pitchFamily="18" charset="0"/>
                <a:cs typeface="Times New Roman" pitchFamily="18" charset="0"/>
              </a:rPr>
              <a:t> </a:t>
            </a:r>
          </a:p>
        </p:txBody>
      </p:sp>
    </p:spTree>
    <p:extLst>
      <p:ext uri="{BB962C8B-B14F-4D97-AF65-F5344CB8AC3E}">
        <p14:creationId xmlns:p14="http://schemas.microsoft.com/office/powerpoint/2010/main" val="26436913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510</TotalTime>
  <Words>1224</Words>
  <Application>Microsoft Office PowerPoint</Application>
  <PresentationFormat>On-screen Show (4:3)</PresentationFormat>
  <Paragraphs>67</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ANHTHU</dc:creator>
  <cp:lastModifiedBy>Van Tran</cp:lastModifiedBy>
  <cp:revision>36</cp:revision>
  <dcterms:created xsi:type="dcterms:W3CDTF">2021-08-30T01:31:20Z</dcterms:created>
  <dcterms:modified xsi:type="dcterms:W3CDTF">2021-09-25T10:12:39Z</dcterms:modified>
</cp:coreProperties>
</file>